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Poppins Bold" charset="1" panose="02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41" Target="slides/slide27.xml" Type="http://schemas.openxmlformats.org/officeDocument/2006/relationships/slide"/><Relationship Id="rId42" Target="slides/slide28.xml" Type="http://schemas.openxmlformats.org/officeDocument/2006/relationships/slide"/><Relationship Id="rId43" Target="slides/slide29.xml" Type="http://schemas.openxmlformats.org/officeDocument/2006/relationships/slide"/><Relationship Id="rId44" Target="slides/slide30.xml" Type="http://schemas.openxmlformats.org/officeDocument/2006/relationships/slide"/><Relationship Id="rId45" Target="slides/slide3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AutoShape 4" id="4"/>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5" id="5"/>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AutoShape 6" id="6"/>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Freeform 7" id="7"/>
          <p:cNvSpPr/>
          <p:nvPr/>
        </p:nvSpPr>
        <p:spPr>
          <a:xfrm flipH="false" flipV="false" rot="0">
            <a:off x="13200148" y="5721674"/>
            <a:ext cx="5087852" cy="4114800"/>
          </a:xfrm>
          <a:custGeom>
            <a:avLst/>
            <a:gdLst/>
            <a:ahLst/>
            <a:cxnLst/>
            <a:rect r="r" b="b" t="t" l="l"/>
            <a:pathLst>
              <a:path h="4114800" w="5087852">
                <a:moveTo>
                  <a:pt x="0" y="0"/>
                </a:moveTo>
                <a:lnTo>
                  <a:pt x="5087852" y="0"/>
                </a:lnTo>
                <a:lnTo>
                  <a:pt x="50878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065796"/>
            <a:ext cx="9386462" cy="36671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Horse Survival Prediction using Various Models</a:t>
            </a:r>
          </a:p>
        </p:txBody>
      </p:sp>
      <p:sp>
        <p:nvSpPr>
          <p:cNvPr name="TextBox 9" id="9"/>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10" id="10"/>
          <p:cNvSpPr txBox="true"/>
          <p:nvPr/>
        </p:nvSpPr>
        <p:spPr>
          <a:xfrm rot="0">
            <a:off x="10415162" y="1069668"/>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Dr. Bharti</a:t>
            </a:r>
          </a:p>
        </p:txBody>
      </p:sp>
      <p:sp>
        <p:nvSpPr>
          <p:cNvPr name="TextBox 11" id="11"/>
          <p:cNvSpPr txBox="true"/>
          <p:nvPr/>
        </p:nvSpPr>
        <p:spPr>
          <a:xfrm rot="0">
            <a:off x="1028700" y="402916"/>
            <a:ext cx="3996127" cy="405765"/>
          </a:xfrm>
          <a:prstGeom prst="rect">
            <a:avLst/>
          </a:prstGeom>
        </p:spPr>
        <p:txBody>
          <a:bodyPr anchor="t" rtlCol="false" tIns="0" lIns="0" bIns="0" rIns="0">
            <a:spAutoFit/>
          </a:bodyPr>
          <a:lstStyle/>
          <a:p>
            <a:pPr>
              <a:lnSpc>
                <a:spcPts val="3359"/>
              </a:lnSpc>
            </a:pPr>
            <a:r>
              <a:rPr lang="en-US" sz="2400">
                <a:solidFill>
                  <a:srgbClr val="333333"/>
                </a:solidFill>
                <a:latin typeface="Poppins Medium"/>
              </a:rPr>
              <a:t>26/11/2023</a:t>
            </a:r>
          </a:p>
        </p:txBody>
      </p:sp>
      <p:sp>
        <p:nvSpPr>
          <p:cNvPr name="TextBox 12" id="12"/>
          <p:cNvSpPr txBox="true"/>
          <p:nvPr/>
        </p:nvSpPr>
        <p:spPr>
          <a:xfrm rot="0">
            <a:off x="1028700" y="1069668"/>
            <a:ext cx="3996127" cy="8248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Department of Computer Science, University of Delhi</a:t>
            </a:r>
          </a:p>
        </p:txBody>
      </p:sp>
      <p:sp>
        <p:nvSpPr>
          <p:cNvPr name="TextBox 13" id="13"/>
          <p:cNvSpPr txBox="true"/>
          <p:nvPr/>
        </p:nvSpPr>
        <p:spPr>
          <a:xfrm rot="0">
            <a:off x="14355767"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TextBox 14" id="14"/>
          <p:cNvSpPr txBox="true"/>
          <p:nvPr/>
        </p:nvSpPr>
        <p:spPr>
          <a:xfrm rot="0">
            <a:off x="14668285" y="820113"/>
            <a:ext cx="2903533" cy="12439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Aman Gaur(10)</a:t>
            </a:r>
          </a:p>
          <a:p>
            <a:pPr algn="r">
              <a:lnSpc>
                <a:spcPts val="3359"/>
              </a:lnSpc>
            </a:pPr>
            <a:r>
              <a:rPr lang="en-US" sz="2400">
                <a:solidFill>
                  <a:srgbClr val="333333"/>
                </a:solidFill>
                <a:latin typeface="Poppins Light"/>
              </a:rPr>
              <a:t>Sagar Rathore(49)</a:t>
            </a:r>
          </a:p>
          <a:p>
            <a:pPr algn="r">
              <a:lnSpc>
                <a:spcPts val="3359"/>
              </a:lnSpc>
            </a:pPr>
            <a:r>
              <a:rPr lang="en-US" sz="2400">
                <a:solidFill>
                  <a:srgbClr val="333333"/>
                </a:solidFill>
                <a:latin typeface="Poppins Light"/>
              </a:rPr>
              <a:t>Satyam Sahu(51)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8239883" y="5468024"/>
            <a:ext cx="6441477" cy="4330865"/>
          </a:xfrm>
          <a:custGeom>
            <a:avLst/>
            <a:gdLst/>
            <a:ahLst/>
            <a:cxnLst/>
            <a:rect r="r" b="b" t="t" l="l"/>
            <a:pathLst>
              <a:path h="4330865" w="6441477">
                <a:moveTo>
                  <a:pt x="0" y="0"/>
                </a:moveTo>
                <a:lnTo>
                  <a:pt x="6441477" y="0"/>
                </a:lnTo>
                <a:lnTo>
                  <a:pt x="6441477" y="4330865"/>
                </a:lnTo>
                <a:lnTo>
                  <a:pt x="0" y="4330865"/>
                </a:lnTo>
                <a:lnTo>
                  <a:pt x="0" y="0"/>
                </a:lnTo>
                <a:close/>
              </a:path>
            </a:pathLst>
          </a:custGeom>
          <a:blipFill>
            <a:blip r:embed="rId2"/>
            <a:stretch>
              <a:fillRect l="0" t="0" r="0" b="0"/>
            </a:stretch>
          </a:blipFill>
        </p:spPr>
      </p:sp>
      <p:sp>
        <p:nvSpPr>
          <p:cNvPr name="Freeform 5" id="5"/>
          <p:cNvSpPr/>
          <p:nvPr/>
        </p:nvSpPr>
        <p:spPr>
          <a:xfrm flipH="false" flipV="false" rot="0">
            <a:off x="1411102" y="5450205"/>
            <a:ext cx="6187479" cy="4348684"/>
          </a:xfrm>
          <a:custGeom>
            <a:avLst/>
            <a:gdLst/>
            <a:ahLst/>
            <a:cxnLst/>
            <a:rect r="r" b="b" t="t" l="l"/>
            <a:pathLst>
              <a:path h="4348684" w="6187479">
                <a:moveTo>
                  <a:pt x="0" y="0"/>
                </a:moveTo>
                <a:lnTo>
                  <a:pt x="6187479" y="0"/>
                </a:lnTo>
                <a:lnTo>
                  <a:pt x="6187479" y="4348684"/>
                </a:lnTo>
                <a:lnTo>
                  <a:pt x="0" y="4348684"/>
                </a:lnTo>
                <a:lnTo>
                  <a:pt x="0" y="0"/>
                </a:lnTo>
                <a:close/>
              </a:path>
            </a:pathLst>
          </a:custGeom>
          <a:blipFill>
            <a:blip r:embed="rId3"/>
            <a:stretch>
              <a:fillRect l="0" t="0" r="0" b="0"/>
            </a:stretch>
          </a:blipFill>
        </p:spPr>
      </p:sp>
      <p:sp>
        <p:nvSpPr>
          <p:cNvPr name="TextBox 6" id="6"/>
          <p:cNvSpPr txBox="true"/>
          <p:nvPr/>
        </p:nvSpPr>
        <p:spPr>
          <a:xfrm rot="0">
            <a:off x="1411102" y="847725"/>
            <a:ext cx="6196814"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Preprocessing</a:t>
            </a:r>
          </a:p>
        </p:txBody>
      </p:sp>
      <p:sp>
        <p:nvSpPr>
          <p:cNvPr name="TextBox 7" id="7"/>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8" id="8"/>
          <p:cNvSpPr txBox="true"/>
          <p:nvPr/>
        </p:nvSpPr>
        <p:spPr>
          <a:xfrm rot="0">
            <a:off x="1362447" y="2194560"/>
            <a:ext cx="15525006"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are 3 types of Encoding:</a:t>
            </a:r>
          </a:p>
          <a:p>
            <a:pPr marL="518160" indent="-259080" lvl="1">
              <a:lnSpc>
                <a:spcPts val="4320"/>
              </a:lnSpc>
              <a:buFont typeface="Arial"/>
              <a:buChar char="•"/>
            </a:pPr>
            <a:r>
              <a:rPr lang="en-US" sz="2400">
                <a:solidFill>
                  <a:srgbClr val="333333"/>
                </a:solidFill>
                <a:latin typeface="Poppins Light"/>
              </a:rPr>
              <a:t>One hot Encoding : with one-hot, we convert each categorical value into a new categorical column and assign a binary value of 1 or 0 to those columns</a:t>
            </a:r>
          </a:p>
          <a:p>
            <a:pPr marL="518160" indent="-259080" lvl="1">
              <a:lnSpc>
                <a:spcPts val="4320"/>
              </a:lnSpc>
              <a:buFont typeface="Arial"/>
              <a:buChar char="•"/>
            </a:pPr>
            <a:r>
              <a:rPr lang="en-US" sz="2400">
                <a:solidFill>
                  <a:srgbClr val="333333"/>
                </a:solidFill>
                <a:latin typeface="Poppins Light"/>
              </a:rPr>
              <a:t>Ordinal Encoding. We assign an index to a categorical value in the categorical column.</a:t>
            </a:r>
          </a:p>
          <a:p>
            <a:pPr>
              <a:lnSpc>
                <a:spcPts val="4320"/>
              </a:lnSpc>
            </a:pPr>
            <a:r>
              <a:rPr lang="en-US" sz="2400">
                <a:solidFill>
                  <a:srgbClr val="333333"/>
                </a:solidFill>
                <a:latin typeface="Poppins Light"/>
              </a:rPr>
              <a:t>We found out that ordinal encoding gave better results than one hot encoding in this case.</a:t>
            </a:r>
          </a:p>
          <a:p>
            <a:pPr>
              <a:lnSpc>
                <a:spcPts val="4320"/>
              </a:lnSpc>
            </a:pPr>
          </a:p>
          <a:p>
            <a:pPr>
              <a:lnSpc>
                <a:spcPts val="432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411102" y="3563317"/>
            <a:ext cx="7380082" cy="5489548"/>
          </a:xfrm>
          <a:custGeom>
            <a:avLst/>
            <a:gdLst/>
            <a:ahLst/>
            <a:cxnLst/>
            <a:rect r="r" b="b" t="t" l="l"/>
            <a:pathLst>
              <a:path h="5489548" w="7380082">
                <a:moveTo>
                  <a:pt x="0" y="0"/>
                </a:moveTo>
                <a:lnTo>
                  <a:pt x="7380082" y="0"/>
                </a:lnTo>
                <a:lnTo>
                  <a:pt x="7380082" y="5489548"/>
                </a:lnTo>
                <a:lnTo>
                  <a:pt x="0" y="5489548"/>
                </a:lnTo>
                <a:lnTo>
                  <a:pt x="0" y="0"/>
                </a:lnTo>
                <a:close/>
              </a:path>
            </a:pathLst>
          </a:custGeom>
          <a:blipFill>
            <a:blip r:embed="rId2"/>
            <a:stretch>
              <a:fillRect l="0" t="0" r="0" b="0"/>
            </a:stretch>
          </a:blipFill>
          <a:ln w="38100" cap="sq">
            <a:solidFill>
              <a:srgbClr val="000000"/>
            </a:solidFill>
            <a:prstDash val="solid"/>
            <a:miter/>
          </a:ln>
        </p:spPr>
      </p:sp>
      <p:sp>
        <p:nvSpPr>
          <p:cNvPr name="TextBox 5" id="5"/>
          <p:cNvSpPr txBox="true"/>
          <p:nvPr/>
        </p:nvSpPr>
        <p:spPr>
          <a:xfrm rot="0">
            <a:off x="1371972" y="2194560"/>
            <a:ext cx="1361019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After data cleaning, we plot some graphs for a better understanding of data patterns to get new insight of the structure of the data.</a:t>
            </a:r>
          </a:p>
          <a:p>
            <a:pPr>
              <a:lnSpc>
                <a:spcPts val="4320"/>
              </a:lnSpc>
            </a:pPr>
          </a:p>
        </p:txBody>
      </p:sp>
      <p:sp>
        <p:nvSpPr>
          <p:cNvPr name="TextBox 6" id="6"/>
          <p:cNvSpPr txBox="true"/>
          <p:nvPr/>
        </p:nvSpPr>
        <p:spPr>
          <a:xfrm rot="0">
            <a:off x="1411102" y="847725"/>
            <a:ext cx="7301690"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Visualization</a:t>
            </a:r>
          </a:p>
        </p:txBody>
      </p:sp>
      <p:sp>
        <p:nvSpPr>
          <p:cNvPr name="TextBox 7" id="7"/>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8" id="8"/>
          <p:cNvSpPr txBox="true"/>
          <p:nvPr/>
        </p:nvSpPr>
        <p:spPr>
          <a:xfrm rot="0">
            <a:off x="9144000" y="3649980"/>
            <a:ext cx="6871057" cy="1044623"/>
          </a:xfrm>
          <a:prstGeom prst="rect">
            <a:avLst/>
          </a:prstGeom>
        </p:spPr>
        <p:txBody>
          <a:bodyPr anchor="t" rtlCol="false" tIns="0" lIns="0" bIns="0" rIns="0">
            <a:spAutoFit/>
          </a:bodyPr>
          <a:lstStyle/>
          <a:p>
            <a:pPr>
              <a:lnSpc>
                <a:spcPts val="4359"/>
              </a:lnSpc>
            </a:pPr>
            <a:r>
              <a:rPr lang="en-US" sz="2422">
                <a:solidFill>
                  <a:srgbClr val="333333"/>
                </a:solidFill>
                <a:latin typeface="Poppins Light"/>
              </a:rPr>
              <a:t>Given a graph of the target variable ‘outcome’ to show it’s distribution.</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080392" y="1082135"/>
            <a:ext cx="11419489" cy="8176165"/>
          </a:xfrm>
          <a:custGeom>
            <a:avLst/>
            <a:gdLst/>
            <a:ahLst/>
            <a:cxnLst/>
            <a:rect r="r" b="b" t="t" l="l"/>
            <a:pathLst>
              <a:path h="8176165" w="11419489">
                <a:moveTo>
                  <a:pt x="0" y="0"/>
                </a:moveTo>
                <a:lnTo>
                  <a:pt x="11419489" y="0"/>
                </a:lnTo>
                <a:lnTo>
                  <a:pt x="11419489" y="8176165"/>
                </a:lnTo>
                <a:lnTo>
                  <a:pt x="0" y="8176165"/>
                </a:lnTo>
                <a:lnTo>
                  <a:pt x="0" y="0"/>
                </a:lnTo>
                <a:close/>
              </a:path>
            </a:pathLst>
          </a:custGeom>
          <a:blipFill>
            <a:blip r:embed="rId2"/>
            <a:stretch>
              <a:fillRect l="0" t="0" r="0" b="-97178"/>
            </a:stretch>
          </a:blipFill>
          <a:ln w="38100" cap="sq">
            <a:solidFill>
              <a:srgbClr val="000000"/>
            </a:solidFill>
            <a:prstDash val="solid"/>
            <a:miter/>
          </a:ln>
        </p:spPr>
      </p:sp>
      <p:grpSp>
        <p:nvGrpSpPr>
          <p:cNvPr name="Group 3" id="3"/>
          <p:cNvGrpSpPr/>
          <p:nvPr/>
        </p:nvGrpSpPr>
        <p:grpSpPr>
          <a:xfrm rot="0">
            <a:off x="0" y="0"/>
            <a:ext cx="18288000" cy="450526"/>
            <a:chOff x="0" y="0"/>
            <a:chExt cx="6186311" cy="152400"/>
          </a:xfrm>
        </p:grpSpPr>
        <p:sp>
          <p:nvSpPr>
            <p:cNvPr name="Freeform 4" id="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AutoShape 5" id="5"/>
          <p:cNvSpPr/>
          <p:nvPr/>
        </p:nvSpPr>
        <p:spPr>
          <a:xfrm>
            <a:off x="1038225" y="1028700"/>
            <a:ext cx="0" cy="1445895"/>
          </a:xfrm>
          <a:prstGeom prst="line">
            <a:avLst/>
          </a:prstGeom>
          <a:ln cap="flat" w="38100">
            <a:solidFill>
              <a:srgbClr val="00C49A"/>
            </a:solidFill>
            <a:prstDash val="solid"/>
            <a:headEnd type="none" len="sm" w="sm"/>
            <a:tailEnd type="none" len="sm" w="sm"/>
          </a:ln>
        </p:spPr>
      </p:sp>
      <p:sp>
        <p:nvSpPr>
          <p:cNvPr name="TextBox 6" id="6"/>
          <p:cNvSpPr txBox="true"/>
          <p:nvPr/>
        </p:nvSpPr>
        <p:spPr>
          <a:xfrm rot="0">
            <a:off x="1164506" y="885825"/>
            <a:ext cx="4915886"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Count plot for some categorical feature’s  distribution in train data</a:t>
            </a:r>
          </a:p>
        </p:txBody>
      </p:sp>
      <p:sp>
        <p:nvSpPr>
          <p:cNvPr name="TextBox 7" id="7"/>
          <p:cNvSpPr txBox="true"/>
          <p:nvPr/>
        </p:nvSpPr>
        <p:spPr>
          <a:xfrm rot="0">
            <a:off x="1164506" y="2912745"/>
            <a:ext cx="4799530" cy="64750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Some insights </a:t>
            </a:r>
          </a:p>
          <a:p>
            <a:pPr marL="518160" indent="-259080" lvl="1">
              <a:lnSpc>
                <a:spcPts val="4320"/>
              </a:lnSpc>
              <a:buFont typeface="Arial"/>
              <a:buChar char="•"/>
            </a:pPr>
            <a:r>
              <a:rPr lang="en-US" sz="2400">
                <a:solidFill>
                  <a:srgbClr val="333333"/>
                </a:solidFill>
                <a:latin typeface="Poppins Light"/>
              </a:rPr>
              <a:t>lesion_2 Counts and lesion_3 Counts appear to have similar distributions. When they are not 0, the horse has a high probability of not dying.</a:t>
            </a:r>
          </a:p>
          <a:p>
            <a:pPr marL="518160" indent="-259080" lvl="1">
              <a:lnSpc>
                <a:spcPts val="4320"/>
              </a:lnSpc>
              <a:buFont typeface="Arial"/>
              <a:buChar char="•"/>
            </a:pPr>
            <a:r>
              <a:rPr lang="en-US" sz="2400">
                <a:solidFill>
                  <a:srgbClr val="333333"/>
                </a:solidFill>
                <a:latin typeface="Poppins Light"/>
              </a:rPr>
              <a:t>When cp_data_Counts is Yes, the target variable is euthanized with a small probability</a:t>
            </a:r>
          </a:p>
          <a:p>
            <a:pPr>
              <a:lnSpc>
                <a:spcPts val="4320"/>
              </a:lnSpc>
            </a:pP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310202" y="1969770"/>
            <a:ext cx="7940511" cy="7954389"/>
          </a:xfrm>
          <a:custGeom>
            <a:avLst/>
            <a:gdLst/>
            <a:ahLst/>
            <a:cxnLst/>
            <a:rect r="r" b="b" t="t" l="l"/>
            <a:pathLst>
              <a:path h="7954389" w="7940511">
                <a:moveTo>
                  <a:pt x="0" y="0"/>
                </a:moveTo>
                <a:lnTo>
                  <a:pt x="7940511" y="0"/>
                </a:lnTo>
                <a:lnTo>
                  <a:pt x="7940511" y="7954389"/>
                </a:lnTo>
                <a:lnTo>
                  <a:pt x="0" y="7954389"/>
                </a:lnTo>
                <a:lnTo>
                  <a:pt x="0" y="0"/>
                </a:lnTo>
                <a:close/>
              </a:path>
            </a:pathLst>
          </a:custGeom>
          <a:blipFill>
            <a:blip r:embed="rId2"/>
            <a:stretch>
              <a:fillRect l="0" t="0" r="-84028" b="-261096"/>
            </a:stretch>
          </a:blipFill>
          <a:ln w="38100" cap="sq">
            <a:solidFill>
              <a:srgbClr val="000000"/>
            </a:solidFill>
            <a:prstDash val="solid"/>
            <a:miter/>
          </a:ln>
        </p:spPr>
      </p:sp>
      <p:sp>
        <p:nvSpPr>
          <p:cNvPr name="Freeform 5" id="5"/>
          <p:cNvSpPr/>
          <p:nvPr/>
        </p:nvSpPr>
        <p:spPr>
          <a:xfrm flipH="false" flipV="false" rot="0">
            <a:off x="9250713" y="1969770"/>
            <a:ext cx="7727085" cy="7985942"/>
          </a:xfrm>
          <a:custGeom>
            <a:avLst/>
            <a:gdLst/>
            <a:ahLst/>
            <a:cxnLst/>
            <a:rect r="r" b="b" t="t" l="l"/>
            <a:pathLst>
              <a:path h="7985942" w="7727085">
                <a:moveTo>
                  <a:pt x="0" y="0"/>
                </a:moveTo>
                <a:lnTo>
                  <a:pt x="7727085" y="0"/>
                </a:lnTo>
                <a:lnTo>
                  <a:pt x="7727085" y="7985942"/>
                </a:lnTo>
                <a:lnTo>
                  <a:pt x="0" y="7985942"/>
                </a:lnTo>
                <a:lnTo>
                  <a:pt x="0" y="0"/>
                </a:lnTo>
                <a:close/>
              </a:path>
            </a:pathLst>
          </a:custGeom>
          <a:blipFill>
            <a:blip r:embed="rId2"/>
            <a:stretch>
              <a:fillRect l="-209" t="-97237" r="-88902" b="-162431"/>
            </a:stretch>
          </a:blipFill>
          <a:ln w="38100" cap="sq">
            <a:solidFill>
              <a:srgbClr val="000000"/>
            </a:solidFill>
            <a:prstDash val="solid"/>
            <a:miter/>
          </a:ln>
        </p:spPr>
      </p:sp>
      <p:sp>
        <p:nvSpPr>
          <p:cNvPr name="AutoShape 6" id="6"/>
          <p:cNvSpPr/>
          <p:nvPr/>
        </p:nvSpPr>
        <p:spPr>
          <a:xfrm>
            <a:off x="1028700" y="1028700"/>
            <a:ext cx="0" cy="360045"/>
          </a:xfrm>
          <a:prstGeom prst="line">
            <a:avLst/>
          </a:prstGeom>
          <a:ln cap="flat" w="38100">
            <a:solidFill>
              <a:srgbClr val="00C49A"/>
            </a:solidFill>
            <a:prstDash val="solid"/>
            <a:headEnd type="none" len="sm" w="sm"/>
            <a:tailEnd type="none" len="sm" w="sm"/>
          </a:ln>
        </p:spPr>
      </p:sp>
      <p:sp>
        <p:nvSpPr>
          <p:cNvPr name="TextBox 7" id="7"/>
          <p:cNvSpPr txBox="true"/>
          <p:nvPr/>
        </p:nvSpPr>
        <p:spPr>
          <a:xfrm rot="0">
            <a:off x="1154981" y="885825"/>
            <a:ext cx="6234602" cy="5029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Distribution of some Numerical Features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AutoShape 4" id="4"/>
          <p:cNvSpPr/>
          <p:nvPr/>
        </p:nvSpPr>
        <p:spPr>
          <a:xfrm>
            <a:off x="1047750" y="1276581"/>
            <a:ext cx="0" cy="360045"/>
          </a:xfrm>
          <a:prstGeom prst="line">
            <a:avLst/>
          </a:prstGeom>
          <a:ln cap="flat" w="38100">
            <a:solidFill>
              <a:srgbClr val="00C49A"/>
            </a:solidFill>
            <a:prstDash val="solid"/>
            <a:headEnd type="none" len="sm" w="sm"/>
            <a:tailEnd type="none" len="sm" w="sm"/>
          </a:ln>
        </p:spPr>
      </p:sp>
      <p:sp>
        <p:nvSpPr>
          <p:cNvPr name="Freeform 5" id="5"/>
          <p:cNvSpPr/>
          <p:nvPr/>
        </p:nvSpPr>
        <p:spPr>
          <a:xfrm flipH="false" flipV="false" rot="0">
            <a:off x="1028700" y="2179073"/>
            <a:ext cx="7856750" cy="7079227"/>
          </a:xfrm>
          <a:custGeom>
            <a:avLst/>
            <a:gdLst/>
            <a:ahLst/>
            <a:cxnLst/>
            <a:rect r="r" b="b" t="t" l="l"/>
            <a:pathLst>
              <a:path h="7079227" w="7856750">
                <a:moveTo>
                  <a:pt x="0" y="0"/>
                </a:moveTo>
                <a:lnTo>
                  <a:pt x="7856750" y="0"/>
                </a:lnTo>
                <a:lnTo>
                  <a:pt x="7856750" y="7079227"/>
                </a:lnTo>
                <a:lnTo>
                  <a:pt x="0" y="7079227"/>
                </a:lnTo>
                <a:lnTo>
                  <a:pt x="0" y="0"/>
                </a:lnTo>
                <a:close/>
              </a:path>
            </a:pathLst>
          </a:custGeom>
          <a:blipFill>
            <a:blip r:embed="rId2"/>
            <a:stretch>
              <a:fillRect l="0" t="0" r="0" b="0"/>
            </a:stretch>
          </a:blipFill>
        </p:spPr>
      </p:sp>
      <p:sp>
        <p:nvSpPr>
          <p:cNvPr name="TextBox 6" id="6"/>
          <p:cNvSpPr txBox="true"/>
          <p:nvPr/>
        </p:nvSpPr>
        <p:spPr>
          <a:xfrm rot="0">
            <a:off x="1174031" y="1133706"/>
            <a:ext cx="6234602" cy="5029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Correlation Matrix</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1022" y="2194560"/>
            <a:ext cx="9459443" cy="70180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To enhance the model's performance, we made several adjustments to the dataset:</a:t>
            </a:r>
          </a:p>
          <a:p>
            <a:pPr marL="518160" indent="-259080" lvl="1">
              <a:lnSpc>
                <a:spcPts val="4320"/>
              </a:lnSpc>
              <a:buFont typeface="Arial"/>
              <a:buChar char="•"/>
            </a:pPr>
            <a:r>
              <a:rPr lang="en-US" sz="2400">
                <a:solidFill>
                  <a:srgbClr val="333333"/>
                </a:solidFill>
                <a:latin typeface="Poppins Light"/>
              </a:rPr>
              <a:t>Feature modification: Due to only one instance of "slight" pain in the training dataset and "moderate" pain in the test dataset, we merged them into one. Similarly, there are many instances like this in datasets like peristalsis, rectal_exam_feces, and nasogastric_reflux.</a:t>
            </a:r>
          </a:p>
          <a:p>
            <a:pPr marL="518160" indent="-259080" lvl="1">
              <a:lnSpc>
                <a:spcPts val="4320"/>
              </a:lnSpc>
              <a:buFont typeface="Arial"/>
              <a:buChar char="•"/>
            </a:pPr>
            <a:r>
              <a:rPr lang="en-US" sz="2400">
                <a:solidFill>
                  <a:srgbClr val="333333"/>
                </a:solidFill>
                <a:latin typeface="Poppins Light"/>
              </a:rPr>
              <a:t>Missing Values</a:t>
            </a:r>
            <a:r>
              <a:rPr lang="en-US" sz="2400">
                <a:solidFill>
                  <a:srgbClr val="333333"/>
                </a:solidFill>
                <a:latin typeface="Poppins Light"/>
              </a:rPr>
              <a:t>: To address the missing values in categorical features, we filled them with their mode.</a:t>
            </a:r>
          </a:p>
          <a:p>
            <a:pPr marL="518160" indent="-259080" lvl="1">
              <a:lnSpc>
                <a:spcPts val="4320"/>
              </a:lnSpc>
              <a:buFont typeface="Arial"/>
              <a:buChar char="•"/>
            </a:pPr>
            <a:r>
              <a:rPr lang="en-US" sz="2400">
                <a:solidFill>
                  <a:srgbClr val="333333"/>
                </a:solidFill>
                <a:latin typeface="Poppins Light"/>
              </a:rPr>
              <a:t>Dropped Feature</a:t>
            </a:r>
            <a:r>
              <a:rPr lang="en-US" sz="2400">
                <a:solidFill>
                  <a:srgbClr val="333333"/>
                </a:solidFill>
                <a:latin typeface="Poppins Light"/>
              </a:rPr>
              <a:t>: Based on boxplot analysis, we identified that the features "hospital_number" and "lesion 3" did not effectively differentiate between classes. Consequently, we removed these features from the training dataset.</a:t>
            </a:r>
          </a:p>
        </p:txBody>
      </p:sp>
      <p:sp>
        <p:nvSpPr>
          <p:cNvPr name="Freeform 5" id="5"/>
          <p:cNvSpPr/>
          <p:nvPr/>
        </p:nvSpPr>
        <p:spPr>
          <a:xfrm flipH="false" flipV="false" rot="0">
            <a:off x="11149216" y="3405029"/>
            <a:ext cx="3144308" cy="4544714"/>
          </a:xfrm>
          <a:custGeom>
            <a:avLst/>
            <a:gdLst/>
            <a:ahLst/>
            <a:cxnLst/>
            <a:rect r="r" b="b" t="t" l="l"/>
            <a:pathLst>
              <a:path h="4544714" w="3144308">
                <a:moveTo>
                  <a:pt x="0" y="0"/>
                </a:moveTo>
                <a:lnTo>
                  <a:pt x="3144308" y="0"/>
                </a:lnTo>
                <a:lnTo>
                  <a:pt x="3144308" y="4544714"/>
                </a:lnTo>
                <a:lnTo>
                  <a:pt x="0" y="4544714"/>
                </a:lnTo>
                <a:lnTo>
                  <a:pt x="0" y="0"/>
                </a:lnTo>
                <a:close/>
              </a:path>
            </a:pathLst>
          </a:custGeom>
          <a:blipFill>
            <a:blip r:embed="rId2"/>
            <a:stretch>
              <a:fillRect l="0" t="0" r="0" b="0"/>
            </a:stretch>
          </a:blipFill>
        </p:spPr>
      </p:sp>
      <p:sp>
        <p:nvSpPr>
          <p:cNvPr name="Freeform 6" id="6"/>
          <p:cNvSpPr/>
          <p:nvPr/>
        </p:nvSpPr>
        <p:spPr>
          <a:xfrm flipH="false" flipV="false" rot="0">
            <a:off x="14293524" y="3405029"/>
            <a:ext cx="3230730" cy="4573543"/>
          </a:xfrm>
          <a:custGeom>
            <a:avLst/>
            <a:gdLst/>
            <a:ahLst/>
            <a:cxnLst/>
            <a:rect r="r" b="b" t="t" l="l"/>
            <a:pathLst>
              <a:path h="4573543" w="3230730">
                <a:moveTo>
                  <a:pt x="0" y="0"/>
                </a:moveTo>
                <a:lnTo>
                  <a:pt x="3230729" y="0"/>
                </a:lnTo>
                <a:lnTo>
                  <a:pt x="3230729" y="4573543"/>
                </a:lnTo>
                <a:lnTo>
                  <a:pt x="0" y="4573543"/>
                </a:lnTo>
                <a:lnTo>
                  <a:pt x="0" y="0"/>
                </a:lnTo>
                <a:close/>
              </a:path>
            </a:pathLst>
          </a:custGeom>
          <a:blipFill>
            <a:blip r:embed="rId3"/>
            <a:stretch>
              <a:fillRect l="0" t="0" r="0" b="0"/>
            </a:stretch>
          </a:blipFill>
        </p:spPr>
      </p:sp>
      <p:sp>
        <p:nvSpPr>
          <p:cNvPr name="TextBox 7" id="7"/>
          <p:cNvSpPr txBox="true"/>
          <p:nvPr/>
        </p:nvSpPr>
        <p:spPr>
          <a:xfrm rot="0">
            <a:off x="1411102" y="847725"/>
            <a:ext cx="6978095"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Feature Engineering</a:t>
            </a:r>
          </a:p>
        </p:txBody>
      </p:sp>
      <p:sp>
        <p:nvSpPr>
          <p:cNvPr name="TextBox 8" id="8"/>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723778" y="6473882"/>
            <a:ext cx="10186349" cy="2717743"/>
          </a:xfrm>
          <a:custGeom>
            <a:avLst/>
            <a:gdLst/>
            <a:ahLst/>
            <a:cxnLst/>
            <a:rect r="r" b="b" t="t" l="l"/>
            <a:pathLst>
              <a:path h="2717743" w="10186349">
                <a:moveTo>
                  <a:pt x="0" y="0"/>
                </a:moveTo>
                <a:lnTo>
                  <a:pt x="10186350" y="0"/>
                </a:lnTo>
                <a:lnTo>
                  <a:pt x="10186350" y="2717743"/>
                </a:lnTo>
                <a:lnTo>
                  <a:pt x="0" y="2717743"/>
                </a:lnTo>
                <a:lnTo>
                  <a:pt x="0" y="0"/>
                </a:lnTo>
                <a:close/>
              </a:path>
            </a:pathLst>
          </a:custGeom>
          <a:blipFill>
            <a:blip r:embed="rId2"/>
            <a:stretch>
              <a:fillRect l="0" t="0" r="0" b="0"/>
            </a:stretch>
          </a:blipFill>
        </p:spPr>
      </p:sp>
      <p:sp>
        <p:nvSpPr>
          <p:cNvPr name="TextBox 5" id="5"/>
          <p:cNvSpPr txBox="true"/>
          <p:nvPr/>
        </p:nvSpPr>
        <p:spPr>
          <a:xfrm rot="0">
            <a:off x="1773372" y="3665912"/>
            <a:ext cx="536674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Ensemble Learning</a:t>
            </a:r>
          </a:p>
        </p:txBody>
      </p:sp>
      <p:sp>
        <p:nvSpPr>
          <p:cNvPr name="TextBox 6" id="6"/>
          <p:cNvSpPr txBox="true"/>
          <p:nvPr/>
        </p:nvSpPr>
        <p:spPr>
          <a:xfrm rot="0">
            <a:off x="1431176"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Modelling</a:t>
            </a:r>
          </a:p>
        </p:txBody>
      </p:sp>
      <p:sp>
        <p:nvSpPr>
          <p:cNvPr name="TextBox 7" id="7"/>
          <p:cNvSpPr txBox="true"/>
          <p:nvPr/>
        </p:nvSpPr>
        <p:spPr>
          <a:xfrm rot="0">
            <a:off x="500085"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IV</a:t>
            </a:r>
          </a:p>
        </p:txBody>
      </p:sp>
      <p:sp>
        <p:nvSpPr>
          <p:cNvPr name="TextBox 8" id="8"/>
          <p:cNvSpPr txBox="true"/>
          <p:nvPr/>
        </p:nvSpPr>
        <p:spPr>
          <a:xfrm rot="0">
            <a:off x="1792422" y="1950240"/>
            <a:ext cx="14112778"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Models are essential tools in data mining for classification tasks. They allow us to learn patterns from data and use those patterns to make predictions about new data points</a:t>
            </a:r>
          </a:p>
        </p:txBody>
      </p:sp>
      <p:sp>
        <p:nvSpPr>
          <p:cNvPr name="TextBox 9" id="9"/>
          <p:cNvSpPr txBox="true"/>
          <p:nvPr/>
        </p:nvSpPr>
        <p:spPr>
          <a:xfrm rot="0">
            <a:off x="1773372" y="4446962"/>
            <a:ext cx="14635036"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Ensemble learning is a supervised learning technique that combines multiple models to build a more powerful and robust model and then to combine their predictions for the classification of unseen instances using some form of voting (such as majority voting…).</a:t>
            </a:r>
          </a:p>
        </p:txBody>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2397574" y="2271384"/>
            <a:ext cx="5174304" cy="2793922"/>
          </a:xfrm>
          <a:custGeom>
            <a:avLst/>
            <a:gdLst/>
            <a:ahLst/>
            <a:cxnLst/>
            <a:rect r="r" b="b" t="t" l="l"/>
            <a:pathLst>
              <a:path h="2793922" w="5174304">
                <a:moveTo>
                  <a:pt x="0" y="0"/>
                </a:moveTo>
                <a:lnTo>
                  <a:pt x="5174304" y="0"/>
                </a:lnTo>
                <a:lnTo>
                  <a:pt x="5174304" y="2793922"/>
                </a:lnTo>
                <a:lnTo>
                  <a:pt x="0" y="2793922"/>
                </a:lnTo>
                <a:lnTo>
                  <a:pt x="0" y="0"/>
                </a:lnTo>
                <a:close/>
              </a:path>
            </a:pathLst>
          </a:custGeom>
          <a:blipFill>
            <a:blip r:embed="rId2"/>
            <a:stretch>
              <a:fillRect l="0" t="0" r="0" b="0"/>
            </a:stretch>
          </a:blipFill>
        </p:spPr>
      </p:sp>
      <p:sp>
        <p:nvSpPr>
          <p:cNvPr name="TextBox 5" id="5"/>
          <p:cNvSpPr txBox="true"/>
          <p:nvPr/>
        </p:nvSpPr>
        <p:spPr>
          <a:xfrm rot="0">
            <a:off x="845676" y="1526528"/>
            <a:ext cx="7258636" cy="758826"/>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a:t>
            </a:r>
            <a:r>
              <a:rPr lang="en-US" sz="3999">
                <a:solidFill>
                  <a:srgbClr val="333333"/>
                </a:solidFill>
                <a:latin typeface="Poppins Medium"/>
              </a:rPr>
              <a:t>  Decision Tree  </a:t>
            </a:r>
          </a:p>
        </p:txBody>
      </p:sp>
      <p:sp>
        <p:nvSpPr>
          <p:cNvPr name="TextBox 6" id="6"/>
          <p:cNvSpPr txBox="true"/>
          <p:nvPr/>
        </p:nvSpPr>
        <p:spPr>
          <a:xfrm rot="0">
            <a:off x="1485900" y="2390686"/>
            <a:ext cx="11255916" cy="26746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Decision trees are used to solve classification problems and categorize objects depending on their learning features. They can also be used for regression problems or as a method to predict continuous outcomes from unforeseen data. The decision tree algorithm belongs to the supervised learning algorithm family. </a:t>
            </a:r>
          </a:p>
        </p:txBody>
      </p:sp>
      <p:sp>
        <p:nvSpPr>
          <p:cNvPr name="TextBox 7" id="7"/>
          <p:cNvSpPr txBox="true"/>
          <p:nvPr/>
        </p:nvSpPr>
        <p:spPr>
          <a:xfrm rot="0">
            <a:off x="721851" y="5525124"/>
            <a:ext cx="7258636"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ii.</a:t>
            </a:r>
            <a:r>
              <a:rPr lang="en-US" sz="3999">
                <a:solidFill>
                  <a:srgbClr val="333333"/>
                </a:solidFill>
                <a:latin typeface="Poppins Medium"/>
              </a:rPr>
              <a:t>  Random Forest</a:t>
            </a:r>
          </a:p>
        </p:txBody>
      </p:sp>
      <p:sp>
        <p:nvSpPr>
          <p:cNvPr name="TextBox 8" id="8"/>
          <p:cNvSpPr txBox="true"/>
          <p:nvPr/>
        </p:nvSpPr>
        <p:spPr>
          <a:xfrm rot="0">
            <a:off x="1476375" y="6258549"/>
            <a:ext cx="14837941" cy="26746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A random forest model is a extension of bagging technique that combines multiple decision trees to create a more accurate and robust prediction. It works by selecting random subsets of the data and features, also known as feature bagging, generates a random subset of features, which ensures low correlation among decision trees, and building a decision tree for each subset. Then, it aggregates the predictions of all the trees to produce the final output</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00596" y="1987589"/>
            <a:ext cx="14870742"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In XGBoost decision trees are created in sequential form. Weights are assigned to all the independent variables which are then fed into the decision tree which predicts results. The weight of variables predicted wrong by the tree is increased and these variables are then fed to the second decision tree. Each decision tree is trained on a random subset of the data and features, and tries to minimize the loss function. These individual classifiers/predictors then ensemble to give a strong and more precise model. It can work on regression, classification, ranking, and user-defined prediction problems.</a:t>
            </a:r>
          </a:p>
        </p:txBody>
      </p:sp>
      <p:sp>
        <p:nvSpPr>
          <p:cNvPr name="Freeform 5" id="5"/>
          <p:cNvSpPr/>
          <p:nvPr/>
        </p:nvSpPr>
        <p:spPr>
          <a:xfrm flipH="false" flipV="false" rot="0">
            <a:off x="5006454" y="5986184"/>
            <a:ext cx="8755843" cy="3467079"/>
          </a:xfrm>
          <a:custGeom>
            <a:avLst/>
            <a:gdLst/>
            <a:ahLst/>
            <a:cxnLst/>
            <a:rect r="r" b="b" t="t" l="l"/>
            <a:pathLst>
              <a:path h="3467079" w="8755843">
                <a:moveTo>
                  <a:pt x="0" y="0"/>
                </a:moveTo>
                <a:lnTo>
                  <a:pt x="8755843" y="0"/>
                </a:lnTo>
                <a:lnTo>
                  <a:pt x="8755843" y="3467079"/>
                </a:lnTo>
                <a:lnTo>
                  <a:pt x="0" y="3467079"/>
                </a:lnTo>
                <a:lnTo>
                  <a:pt x="0" y="0"/>
                </a:lnTo>
                <a:close/>
              </a:path>
            </a:pathLst>
          </a:custGeom>
          <a:blipFill>
            <a:blip r:embed="rId2"/>
            <a:stretch>
              <a:fillRect l="0" t="0" r="0" b="0"/>
            </a:stretch>
          </a:blipFill>
        </p:spPr>
      </p:sp>
      <p:sp>
        <p:nvSpPr>
          <p:cNvPr name="TextBox 6" id="6"/>
          <p:cNvSpPr txBox="true"/>
          <p:nvPr/>
        </p:nvSpPr>
        <p:spPr>
          <a:xfrm rot="0">
            <a:off x="904875" y="1134188"/>
            <a:ext cx="8810857"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iii.</a:t>
            </a:r>
            <a:r>
              <a:rPr lang="en-US" sz="3999">
                <a:solidFill>
                  <a:srgbClr val="333333"/>
                </a:solidFill>
                <a:latin typeface="Poppins Medium"/>
              </a:rPr>
              <a:t>  Extreme Gradient Boosting  </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18</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00596" y="2810588"/>
            <a:ext cx="14870742" cy="5389245"/>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objective': 'multi:softmax</a:t>
            </a:r>
            <a:r>
              <a:rPr lang="en-US" sz="2400">
                <a:solidFill>
                  <a:srgbClr val="333333"/>
                </a:solidFill>
                <a:latin typeface="Poppins Light"/>
              </a:rPr>
              <a:t>': This parameter specifies the learning task and the objective function to be used. In this case, it's set to 'multi:softmax', indicating that the model is configured for multi-class classification.</a:t>
            </a:r>
          </a:p>
          <a:p>
            <a:pPr marL="518160" indent="-259080" lvl="1">
              <a:lnSpc>
                <a:spcPts val="4320"/>
              </a:lnSpc>
              <a:buFont typeface="Arial"/>
              <a:buChar char="•"/>
            </a:pPr>
            <a:r>
              <a:rPr lang="en-US" sz="2400">
                <a:solidFill>
                  <a:srgbClr val="AF4843"/>
                </a:solidFill>
                <a:latin typeface="Poppins Light"/>
              </a:rPr>
              <a:t>'num_class': 3</a:t>
            </a:r>
            <a:r>
              <a:rPr lang="en-US" sz="2400">
                <a:solidFill>
                  <a:srgbClr val="333333"/>
                </a:solidFill>
                <a:latin typeface="Poppins Light"/>
              </a:rPr>
              <a:t>: This parameter defines the number of classes in the classification task. </a:t>
            </a:r>
          </a:p>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max_depth': 10</a:t>
            </a:r>
            <a:r>
              <a:rPr lang="en-US" sz="2400">
                <a:solidFill>
                  <a:srgbClr val="333333"/>
                </a:solidFill>
                <a:latin typeface="Poppins Light"/>
              </a:rPr>
              <a:t>:Maximum depth of a tree. Increasing this value will make the model more complex and more likely to overfit</a:t>
            </a:r>
          </a:p>
          <a:p>
            <a:pPr marL="518160" indent="-259080" lvl="1">
              <a:lnSpc>
                <a:spcPts val="4320"/>
              </a:lnSpc>
              <a:buFont typeface="Arial"/>
              <a:buChar char="•"/>
            </a:pPr>
            <a:r>
              <a:rPr lang="en-US" sz="2400">
                <a:solidFill>
                  <a:srgbClr val="AF4843"/>
                </a:solidFill>
                <a:latin typeface="Poppins Light"/>
              </a:rPr>
              <a:t>'learning_rate': 0.1</a:t>
            </a:r>
            <a:r>
              <a:rPr lang="en-US" sz="2400">
                <a:solidFill>
                  <a:srgbClr val="333333"/>
                </a:solidFill>
                <a:latin typeface="Poppins Light"/>
              </a:rPr>
              <a:t>: This parameter determines the step size at each iteration while moving towards a minimum of the loss function. It scales the contribution of each tree. A lower learning rate typically requires more trees in the ensemble but can lead to better generalization.</a:t>
            </a:r>
          </a:p>
          <a:p>
            <a:pPr>
              <a:lnSpc>
                <a:spcPts val="4320"/>
              </a:lnSpc>
            </a:pPr>
          </a:p>
        </p:txBody>
      </p:sp>
      <p:sp>
        <p:nvSpPr>
          <p:cNvPr name="TextBox 5" id="5"/>
          <p:cNvSpPr txBox="true"/>
          <p:nvPr/>
        </p:nvSpPr>
        <p:spPr>
          <a:xfrm rot="0">
            <a:off x="1523681" y="1625794"/>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174322" y="2238431"/>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Abstract</a:t>
            </a:r>
          </a:p>
        </p:txBody>
      </p:sp>
      <p:sp>
        <p:nvSpPr>
          <p:cNvPr name="TextBox 3" id="3"/>
          <p:cNvSpPr txBox="true"/>
          <p:nvPr/>
        </p:nvSpPr>
        <p:spPr>
          <a:xfrm rot="0">
            <a:off x="6174322" y="29813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Introduction</a:t>
            </a:r>
          </a:p>
        </p:txBody>
      </p:sp>
      <p:sp>
        <p:nvSpPr>
          <p:cNvPr name="TextBox 4" id="4"/>
          <p:cNvSpPr txBox="true"/>
          <p:nvPr/>
        </p:nvSpPr>
        <p:spPr>
          <a:xfrm rot="0">
            <a:off x="6174322" y="37242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Problem Statement</a:t>
            </a:r>
          </a:p>
        </p:txBody>
      </p:sp>
      <p:sp>
        <p:nvSpPr>
          <p:cNvPr name="TextBox 5" id="5"/>
          <p:cNvSpPr txBox="true"/>
          <p:nvPr/>
        </p:nvSpPr>
        <p:spPr>
          <a:xfrm rot="0">
            <a:off x="6174322" y="44672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Methodology</a:t>
            </a:r>
          </a:p>
        </p:txBody>
      </p:sp>
      <p:sp>
        <p:nvSpPr>
          <p:cNvPr name="TextBox 6" id="6"/>
          <p:cNvSpPr txBox="true"/>
          <p:nvPr/>
        </p:nvSpPr>
        <p:spPr>
          <a:xfrm rot="0">
            <a:off x="6174322" y="52101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Modelling</a:t>
            </a:r>
          </a:p>
        </p:txBody>
      </p:sp>
      <p:sp>
        <p:nvSpPr>
          <p:cNvPr name="TextBox 7" id="7"/>
          <p:cNvSpPr txBox="true"/>
          <p:nvPr/>
        </p:nvSpPr>
        <p:spPr>
          <a:xfrm rot="0">
            <a:off x="4881969" y="2238431"/>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0</a:t>
            </a:r>
          </a:p>
        </p:txBody>
      </p:sp>
      <p:sp>
        <p:nvSpPr>
          <p:cNvPr name="TextBox 8" id="8"/>
          <p:cNvSpPr txBox="true"/>
          <p:nvPr/>
        </p:nvSpPr>
        <p:spPr>
          <a:xfrm rot="0">
            <a:off x="4881969" y="29813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a:t>
            </a:r>
          </a:p>
        </p:txBody>
      </p:sp>
      <p:sp>
        <p:nvSpPr>
          <p:cNvPr name="TextBox 9" id="9"/>
          <p:cNvSpPr txBox="true"/>
          <p:nvPr/>
        </p:nvSpPr>
        <p:spPr>
          <a:xfrm rot="0">
            <a:off x="4881969" y="37242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II</a:t>
            </a:r>
          </a:p>
        </p:txBody>
      </p:sp>
      <p:sp>
        <p:nvSpPr>
          <p:cNvPr name="TextBox 10" id="10"/>
          <p:cNvSpPr txBox="true"/>
          <p:nvPr/>
        </p:nvSpPr>
        <p:spPr>
          <a:xfrm rot="0">
            <a:off x="4881969" y="44672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III</a:t>
            </a:r>
          </a:p>
        </p:txBody>
      </p:sp>
      <p:sp>
        <p:nvSpPr>
          <p:cNvPr name="TextBox 11" id="11"/>
          <p:cNvSpPr txBox="true"/>
          <p:nvPr/>
        </p:nvSpPr>
        <p:spPr>
          <a:xfrm rot="0">
            <a:off x="4881969" y="52101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IV</a:t>
            </a:r>
          </a:p>
        </p:txBody>
      </p:sp>
      <p:sp>
        <p:nvSpPr>
          <p:cNvPr name="TextBox 12" id="12"/>
          <p:cNvSpPr txBox="true"/>
          <p:nvPr/>
        </p:nvSpPr>
        <p:spPr>
          <a:xfrm rot="0">
            <a:off x="16166354" y="2238431"/>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a:t>
            </a:r>
          </a:p>
        </p:txBody>
      </p:sp>
      <p:sp>
        <p:nvSpPr>
          <p:cNvPr name="TextBox 13" id="13"/>
          <p:cNvSpPr txBox="true"/>
          <p:nvPr/>
        </p:nvSpPr>
        <p:spPr>
          <a:xfrm rot="0">
            <a:off x="16166354" y="29813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a:t>
            </a:r>
          </a:p>
        </p:txBody>
      </p:sp>
      <p:sp>
        <p:nvSpPr>
          <p:cNvPr name="TextBox 14" id="14"/>
          <p:cNvSpPr txBox="true"/>
          <p:nvPr/>
        </p:nvSpPr>
        <p:spPr>
          <a:xfrm rot="0">
            <a:off x="16166354" y="37242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a:t>
            </a:r>
          </a:p>
        </p:txBody>
      </p:sp>
      <p:sp>
        <p:nvSpPr>
          <p:cNvPr name="TextBox 15" id="15"/>
          <p:cNvSpPr txBox="true"/>
          <p:nvPr/>
        </p:nvSpPr>
        <p:spPr>
          <a:xfrm rot="0">
            <a:off x="16166354" y="44672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
        <p:nvSpPr>
          <p:cNvPr name="TextBox 16" id="16"/>
          <p:cNvSpPr txBox="true"/>
          <p:nvPr/>
        </p:nvSpPr>
        <p:spPr>
          <a:xfrm rot="0">
            <a:off x="16166354" y="52101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16</a:t>
            </a:r>
          </a:p>
        </p:txBody>
      </p:sp>
      <p:sp>
        <p:nvSpPr>
          <p:cNvPr name="TextBox 17" id="17"/>
          <p:cNvSpPr txBox="true"/>
          <p:nvPr/>
        </p:nvSpPr>
        <p:spPr>
          <a:xfrm rot="0">
            <a:off x="15755715" y="1248643"/>
            <a:ext cx="1503585" cy="581025"/>
          </a:xfrm>
          <a:prstGeom prst="rect">
            <a:avLst/>
          </a:prstGeom>
        </p:spPr>
        <p:txBody>
          <a:bodyPr anchor="t" rtlCol="false" tIns="0" lIns="0" bIns="0" rIns="0">
            <a:spAutoFit/>
          </a:bodyPr>
          <a:lstStyle/>
          <a:p>
            <a:pPr algn="ctr">
              <a:lnSpc>
                <a:spcPts val="4800"/>
              </a:lnSpc>
            </a:pPr>
            <a:r>
              <a:rPr lang="en-US" sz="3000">
                <a:solidFill>
                  <a:srgbClr val="333333"/>
                </a:solidFill>
                <a:latin typeface="Poppins Light"/>
              </a:rPr>
              <a:t>Page</a:t>
            </a:r>
          </a:p>
        </p:txBody>
      </p:sp>
      <p:grpSp>
        <p:nvGrpSpPr>
          <p:cNvPr name="Group 18" id="18"/>
          <p:cNvGrpSpPr/>
          <p:nvPr/>
        </p:nvGrpSpPr>
        <p:grpSpPr>
          <a:xfrm rot="0">
            <a:off x="0" y="0"/>
            <a:ext cx="3580965" cy="10287000"/>
            <a:chOff x="0" y="0"/>
            <a:chExt cx="1370105" cy="3935885"/>
          </a:xfrm>
        </p:grpSpPr>
        <p:sp>
          <p:nvSpPr>
            <p:cNvPr name="Freeform 19" id="19"/>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00C49A"/>
            </a:solidFill>
          </p:spPr>
        </p:sp>
      </p:grpSp>
      <p:sp>
        <p:nvSpPr>
          <p:cNvPr name="TextBox 20" id="20"/>
          <p:cNvSpPr txBox="true"/>
          <p:nvPr/>
        </p:nvSpPr>
        <p:spPr>
          <a:xfrm rot="0">
            <a:off x="514350" y="858118"/>
            <a:ext cx="2801832" cy="1295400"/>
          </a:xfrm>
          <a:prstGeom prst="rect">
            <a:avLst/>
          </a:prstGeom>
        </p:spPr>
        <p:txBody>
          <a:bodyPr anchor="t" rtlCol="false" tIns="0" lIns="0" bIns="0" rIns="0">
            <a:spAutoFit/>
          </a:bodyPr>
          <a:lstStyle/>
          <a:p>
            <a:pPr>
              <a:lnSpc>
                <a:spcPts val="5159"/>
              </a:lnSpc>
            </a:pPr>
            <a:r>
              <a:rPr lang="en-US" sz="4299" spc="133">
                <a:solidFill>
                  <a:srgbClr val="333333"/>
                </a:solidFill>
                <a:latin typeface="Poppins Medium Bold"/>
              </a:rPr>
              <a:t>Table of</a:t>
            </a:r>
          </a:p>
          <a:p>
            <a:pPr>
              <a:lnSpc>
                <a:spcPts val="5159"/>
              </a:lnSpc>
            </a:pPr>
            <a:r>
              <a:rPr lang="en-US" sz="4299" spc="133">
                <a:solidFill>
                  <a:srgbClr val="333333"/>
                </a:solidFill>
                <a:latin typeface="Poppins Medium Bold"/>
              </a:rPr>
              <a:t>Contents</a:t>
            </a:r>
          </a:p>
        </p:txBody>
      </p:sp>
      <p:sp>
        <p:nvSpPr>
          <p:cNvPr name="TextBox 21" id="21"/>
          <p:cNvSpPr txBox="true"/>
          <p:nvPr/>
        </p:nvSpPr>
        <p:spPr>
          <a:xfrm rot="0">
            <a:off x="6174322" y="59531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Evaluation</a:t>
            </a:r>
          </a:p>
        </p:txBody>
      </p:sp>
      <p:sp>
        <p:nvSpPr>
          <p:cNvPr name="TextBox 22" id="22"/>
          <p:cNvSpPr txBox="true"/>
          <p:nvPr/>
        </p:nvSpPr>
        <p:spPr>
          <a:xfrm rot="0">
            <a:off x="4881969" y="59531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a:t>
            </a:r>
          </a:p>
        </p:txBody>
      </p:sp>
      <p:sp>
        <p:nvSpPr>
          <p:cNvPr name="TextBox 23" id="23"/>
          <p:cNvSpPr txBox="true"/>
          <p:nvPr/>
        </p:nvSpPr>
        <p:spPr>
          <a:xfrm rot="0">
            <a:off x="16166354" y="59531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24</a:t>
            </a:r>
          </a:p>
        </p:txBody>
      </p:sp>
      <p:sp>
        <p:nvSpPr>
          <p:cNvPr name="TextBox 24" id="24"/>
          <p:cNvSpPr txBox="true"/>
          <p:nvPr/>
        </p:nvSpPr>
        <p:spPr>
          <a:xfrm rot="0">
            <a:off x="6174322" y="66960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Results</a:t>
            </a:r>
          </a:p>
        </p:txBody>
      </p:sp>
      <p:sp>
        <p:nvSpPr>
          <p:cNvPr name="TextBox 25" id="25"/>
          <p:cNvSpPr txBox="true"/>
          <p:nvPr/>
        </p:nvSpPr>
        <p:spPr>
          <a:xfrm rot="0">
            <a:off x="4881969" y="66960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26" id="26"/>
          <p:cNvSpPr txBox="true"/>
          <p:nvPr/>
        </p:nvSpPr>
        <p:spPr>
          <a:xfrm rot="0">
            <a:off x="16166354" y="66960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26</a:t>
            </a:r>
          </a:p>
        </p:txBody>
      </p:sp>
      <p:sp>
        <p:nvSpPr>
          <p:cNvPr name="TextBox 27" id="27"/>
          <p:cNvSpPr txBox="true"/>
          <p:nvPr/>
        </p:nvSpPr>
        <p:spPr>
          <a:xfrm rot="0">
            <a:off x="6174322" y="743902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Conclusion</a:t>
            </a:r>
          </a:p>
        </p:txBody>
      </p:sp>
      <p:sp>
        <p:nvSpPr>
          <p:cNvPr name="TextBox 28" id="28"/>
          <p:cNvSpPr txBox="true"/>
          <p:nvPr/>
        </p:nvSpPr>
        <p:spPr>
          <a:xfrm rot="0">
            <a:off x="4881969" y="743902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29" id="29"/>
          <p:cNvSpPr txBox="true"/>
          <p:nvPr/>
        </p:nvSpPr>
        <p:spPr>
          <a:xfrm rot="0">
            <a:off x="16166354" y="743902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
        <p:nvSpPr>
          <p:cNvPr name="TextBox 30" id="30"/>
          <p:cNvSpPr txBox="true"/>
          <p:nvPr/>
        </p:nvSpPr>
        <p:spPr>
          <a:xfrm rot="0">
            <a:off x="6174322" y="8181975"/>
            <a:ext cx="8481782"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Further Work</a:t>
            </a:r>
          </a:p>
        </p:txBody>
      </p:sp>
      <p:sp>
        <p:nvSpPr>
          <p:cNvPr name="TextBox 31" id="31"/>
          <p:cNvSpPr txBox="true"/>
          <p:nvPr/>
        </p:nvSpPr>
        <p:spPr>
          <a:xfrm rot="0">
            <a:off x="4881969" y="8181975"/>
            <a:ext cx="68230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VI</a:t>
            </a:r>
          </a:p>
        </p:txBody>
      </p:sp>
      <p:sp>
        <p:nvSpPr>
          <p:cNvPr name="TextBox 32" id="32"/>
          <p:cNvSpPr txBox="true"/>
          <p:nvPr/>
        </p:nvSpPr>
        <p:spPr>
          <a:xfrm rot="0">
            <a:off x="16166354" y="81819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29171" y="2367915"/>
            <a:ext cx="14433270" cy="37604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LGBM model is a gradient boosting technique that uses decision trees as weak learners and improves their performance by adjusting their weights based on the error of the previous learner. LGBM model has several features that make it faster and more accurate than other gradient boosting algorithms, such as histogram-based algorithm, leaf-wise growth, exclusive feature bundling, and parallel and distributed learning.</a:t>
            </a:r>
          </a:p>
          <a:p>
            <a:pPr>
              <a:lnSpc>
                <a:spcPts val="4320"/>
              </a:lnSpc>
            </a:pPr>
          </a:p>
          <a:p>
            <a:pPr>
              <a:lnSpc>
                <a:spcPts val="4320"/>
              </a:lnSpc>
            </a:pPr>
          </a:p>
        </p:txBody>
      </p:sp>
      <p:sp>
        <p:nvSpPr>
          <p:cNvPr name="Freeform 5" id="5"/>
          <p:cNvSpPr/>
          <p:nvPr/>
        </p:nvSpPr>
        <p:spPr>
          <a:xfrm flipH="false" flipV="false" rot="0">
            <a:off x="3552294" y="5368758"/>
            <a:ext cx="11202463" cy="3889542"/>
          </a:xfrm>
          <a:custGeom>
            <a:avLst/>
            <a:gdLst/>
            <a:ahLst/>
            <a:cxnLst/>
            <a:rect r="r" b="b" t="t" l="l"/>
            <a:pathLst>
              <a:path h="3889542" w="11202463">
                <a:moveTo>
                  <a:pt x="0" y="0"/>
                </a:moveTo>
                <a:lnTo>
                  <a:pt x="11202462" y="0"/>
                </a:lnTo>
                <a:lnTo>
                  <a:pt x="11202462" y="3889542"/>
                </a:lnTo>
                <a:lnTo>
                  <a:pt x="0" y="3889542"/>
                </a:lnTo>
                <a:lnTo>
                  <a:pt x="0" y="0"/>
                </a:lnTo>
                <a:close/>
              </a:path>
            </a:pathLst>
          </a:custGeom>
          <a:blipFill>
            <a:blip r:embed="rId2"/>
            <a:stretch>
              <a:fillRect l="0" t="0" r="0" b="0"/>
            </a:stretch>
          </a:blipFill>
        </p:spPr>
      </p:sp>
      <p:sp>
        <p:nvSpPr>
          <p:cNvPr name="TextBox 6" id="6"/>
          <p:cNvSpPr txBox="true"/>
          <p:nvPr/>
        </p:nvSpPr>
        <p:spPr>
          <a:xfrm rot="0">
            <a:off x="920379" y="1485265"/>
            <a:ext cx="8868346" cy="758825"/>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iv.</a:t>
            </a:r>
            <a:r>
              <a:rPr lang="en-US" sz="3999">
                <a:solidFill>
                  <a:srgbClr val="333333"/>
                </a:solidFill>
                <a:latin typeface="Poppins Medium"/>
              </a:rPr>
              <a:t>  Light Gradient Boosting Model  </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20</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791071" y="2335530"/>
            <a:ext cx="14870742" cy="701802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a:t>
            </a:r>
            <a:r>
              <a:rPr lang="en-US" sz="2400">
                <a:solidFill>
                  <a:srgbClr val="AF4843"/>
                </a:solidFill>
                <a:latin typeface="Poppins Light"/>
              </a:rPr>
              <a:t>n_estimators'</a:t>
            </a:r>
            <a:r>
              <a:rPr lang="en-US" sz="2400">
                <a:solidFill>
                  <a:srgbClr val="333333"/>
                </a:solidFill>
                <a:latin typeface="Poppins Light"/>
              </a:rPr>
              <a:t>:number of boosting iterations</a:t>
            </a:r>
          </a:p>
          <a:p>
            <a:pPr marL="518160" indent="-259080" lvl="1">
              <a:lnSpc>
                <a:spcPts val="4320"/>
              </a:lnSpc>
              <a:buFont typeface="Arial"/>
              <a:buChar char="•"/>
            </a:pPr>
            <a:r>
              <a:rPr lang="en-US" sz="2400">
                <a:solidFill>
                  <a:srgbClr val="AF4843"/>
                </a:solidFill>
                <a:latin typeface="Poppins Light"/>
              </a:rPr>
              <a:t>'max_depth</a:t>
            </a:r>
            <a:r>
              <a:rPr lang="en-US" sz="2400">
                <a:solidFill>
                  <a:srgbClr val="333333"/>
                </a:solidFill>
                <a:latin typeface="Poppins Light"/>
              </a:rPr>
              <a:t>': limit the max depth for tree model.</a:t>
            </a:r>
          </a:p>
          <a:p>
            <a:pPr marL="518160" indent="-259080" lvl="1">
              <a:lnSpc>
                <a:spcPts val="4320"/>
              </a:lnSpc>
              <a:buFont typeface="Arial"/>
              <a:buChar char="•"/>
            </a:pPr>
            <a:r>
              <a:rPr lang="en-US" sz="2400">
                <a:solidFill>
                  <a:srgbClr val="AF4843"/>
                </a:solidFill>
                <a:latin typeface="Poppins Light"/>
              </a:rPr>
              <a:t>'learning_rate'</a:t>
            </a:r>
            <a:r>
              <a:rPr lang="en-US" sz="2400">
                <a:solidFill>
                  <a:srgbClr val="333333"/>
                </a:solidFill>
                <a:latin typeface="Poppins Light"/>
              </a:rPr>
              <a:t>: shrinkage rate, Lower learning rates generally lead to more robust models by making the model learning more conservative.</a:t>
            </a:r>
          </a:p>
          <a:p>
            <a:pPr marL="518160" indent="-259080" lvl="1">
              <a:lnSpc>
                <a:spcPts val="4320"/>
              </a:lnSpc>
              <a:buFont typeface="Arial"/>
              <a:buChar char="•"/>
            </a:pPr>
            <a:r>
              <a:rPr lang="en-US" sz="2400">
                <a:solidFill>
                  <a:srgbClr val="AF4843"/>
                </a:solidFill>
                <a:latin typeface="Poppins Light"/>
              </a:rPr>
              <a:t>'subsample'</a:t>
            </a:r>
            <a:r>
              <a:rPr lang="en-US" sz="2400">
                <a:solidFill>
                  <a:srgbClr val="333333"/>
                </a:solidFill>
                <a:latin typeface="Poppins Light"/>
              </a:rPr>
              <a:t>: Specifies the fraction of samples (observations) to be used for training each individual tree. Setting it to 0.20 means only 20% of the data will be randomly sampled for each tree, which can help prevent overfitting by introducing randomness.</a:t>
            </a:r>
          </a:p>
          <a:p>
            <a:pPr marL="518160" indent="-259080" lvl="1">
              <a:lnSpc>
                <a:spcPts val="4320"/>
              </a:lnSpc>
              <a:buFont typeface="Arial"/>
              <a:buChar char="•"/>
            </a:pPr>
            <a:r>
              <a:rPr lang="en-US" sz="2400">
                <a:solidFill>
                  <a:srgbClr val="AF4843"/>
                </a:solidFill>
                <a:latin typeface="Poppins Light"/>
              </a:rPr>
              <a:t>'colsample_bytree'</a:t>
            </a:r>
            <a:r>
              <a:rPr lang="en-US" sz="2400">
                <a:solidFill>
                  <a:srgbClr val="333333"/>
                </a:solidFill>
                <a:latin typeface="Poppins Light"/>
              </a:rPr>
              <a:t>: Determines the fraction of features (columns) to be randomly selected for each tree. This value of 0.56 means that 56% of the features will be used for building each tree, introducing diversity among the trees.</a:t>
            </a:r>
          </a:p>
          <a:p>
            <a:pPr marL="518160" indent="-259080" lvl="1">
              <a:lnSpc>
                <a:spcPts val="4320"/>
              </a:lnSpc>
              <a:buFont typeface="Arial"/>
              <a:buChar char="•"/>
            </a:pPr>
            <a:r>
              <a:rPr lang="en-US" sz="2400">
                <a:solidFill>
                  <a:srgbClr val="AF4843"/>
                </a:solidFill>
                <a:latin typeface="Poppins Light"/>
              </a:rPr>
              <a:t>'reg_alpha'</a:t>
            </a:r>
            <a:r>
              <a:rPr lang="en-US" sz="2400">
                <a:solidFill>
                  <a:srgbClr val="333333"/>
                </a:solidFill>
                <a:latin typeface="Poppins Light"/>
              </a:rPr>
              <a:t>: This parameter represents regularization terms that penalize the complexity of the model. </a:t>
            </a:r>
          </a:p>
          <a:p>
            <a:pPr>
              <a:lnSpc>
                <a:spcPts val="4320"/>
              </a:lnSpc>
            </a:pPr>
          </a:p>
        </p:txBody>
      </p:sp>
      <p:sp>
        <p:nvSpPr>
          <p:cNvPr name="TextBox 7" id="7"/>
          <p:cNvSpPr txBox="true"/>
          <p:nvPr/>
        </p:nvSpPr>
        <p:spPr>
          <a:xfrm rot="0">
            <a:off x="1361756" y="1172288"/>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21</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810121" y="2205990"/>
            <a:ext cx="14433270"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CatBoost is a powerful gradient-boosting technique, it uses a number of techniques to improve the accuracy and efficiency of gradient boosting, including feature engineering, decision tree optimization and a novel algorithm called ordered boosting.One of the main advantages of CatBoost is that it can handle categorical features without any feature encoding.</a:t>
            </a:r>
          </a:p>
        </p:txBody>
      </p:sp>
      <p:sp>
        <p:nvSpPr>
          <p:cNvPr name="TextBox 5" id="5"/>
          <p:cNvSpPr txBox="true"/>
          <p:nvPr/>
        </p:nvSpPr>
        <p:spPr>
          <a:xfrm rot="0">
            <a:off x="1028700" y="1400888"/>
            <a:ext cx="7258636" cy="758826"/>
          </a:xfrm>
          <a:prstGeom prst="rect">
            <a:avLst/>
          </a:prstGeom>
        </p:spPr>
        <p:txBody>
          <a:bodyPr anchor="t" rtlCol="false" tIns="0" lIns="0" bIns="0" rIns="0">
            <a:spAutoFit/>
          </a:bodyPr>
          <a:lstStyle/>
          <a:p>
            <a:pPr>
              <a:lnSpc>
                <a:spcPts val="6399"/>
              </a:lnSpc>
            </a:pPr>
            <a:r>
              <a:rPr lang="en-US" sz="3999">
                <a:solidFill>
                  <a:srgbClr val="00C49A"/>
                </a:solidFill>
                <a:latin typeface="Poppins Medium"/>
              </a:rPr>
              <a:t>v.</a:t>
            </a:r>
            <a:r>
              <a:rPr lang="en-US" sz="3999">
                <a:solidFill>
                  <a:srgbClr val="333333"/>
                </a:solidFill>
                <a:latin typeface="Poppins Medium"/>
              </a:rPr>
              <a:t>  CatBoost Model  </a:t>
            </a:r>
          </a:p>
        </p:txBody>
      </p:sp>
      <p:sp>
        <p:nvSpPr>
          <p:cNvPr name="TextBox 6" id="6"/>
          <p:cNvSpPr txBox="true"/>
          <p:nvPr/>
        </p:nvSpPr>
        <p:spPr>
          <a:xfrm rot="0">
            <a:off x="2388558" y="5497830"/>
            <a:ext cx="14870742" cy="37604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AF4843"/>
                </a:solidFill>
                <a:latin typeface="Poppins Light"/>
              </a:rPr>
              <a:t>loss_function = 'MultiClass'</a:t>
            </a:r>
            <a:r>
              <a:rPr lang="en-US" sz="2400">
                <a:solidFill>
                  <a:srgbClr val="333333"/>
                </a:solidFill>
                <a:latin typeface="Poppins Light"/>
              </a:rPr>
              <a:t>: Specifies the loss function used for training. In this case, it's set for multi-class classification.</a:t>
            </a:r>
          </a:p>
          <a:p>
            <a:pPr marL="518160" indent="-259080" lvl="1">
              <a:lnSpc>
                <a:spcPts val="4320"/>
              </a:lnSpc>
              <a:buFont typeface="Arial"/>
              <a:buChar char="•"/>
            </a:pPr>
            <a:r>
              <a:rPr lang="en-US" sz="2400">
                <a:solidFill>
                  <a:srgbClr val="AF4843"/>
                </a:solidFill>
                <a:latin typeface="Poppins Light"/>
              </a:rPr>
              <a:t>iterations </a:t>
            </a:r>
            <a:r>
              <a:rPr lang="en-US" sz="2400">
                <a:solidFill>
                  <a:srgbClr val="333333"/>
                </a:solidFill>
                <a:latin typeface="Poppins Light"/>
              </a:rPr>
              <a:t>: Determines the number of boosting iterations or trees to build during training.</a:t>
            </a:r>
          </a:p>
          <a:p>
            <a:pPr marL="518160" indent="-259080" lvl="1">
              <a:lnSpc>
                <a:spcPts val="4320"/>
              </a:lnSpc>
              <a:buFont typeface="Arial"/>
              <a:buChar char="•"/>
            </a:pPr>
            <a:r>
              <a:rPr lang="en-US" sz="2400">
                <a:solidFill>
                  <a:srgbClr val="AF4843"/>
                </a:solidFill>
                <a:latin typeface="Poppins Light"/>
              </a:rPr>
              <a:t>learning_rate </a:t>
            </a:r>
            <a:r>
              <a:rPr lang="en-US" sz="2400">
                <a:solidFill>
                  <a:srgbClr val="333333"/>
                </a:solidFill>
                <a:latin typeface="Poppins Light"/>
              </a:rPr>
              <a:t>: Sets the step size or rate at which the model learns from the data.</a:t>
            </a:r>
          </a:p>
          <a:p>
            <a:pPr marL="518160" indent="-259080" lvl="1">
              <a:lnSpc>
                <a:spcPts val="4320"/>
              </a:lnSpc>
              <a:buFont typeface="Arial"/>
              <a:buChar char="•"/>
            </a:pPr>
            <a:r>
              <a:rPr lang="en-US" sz="2400">
                <a:solidFill>
                  <a:srgbClr val="AF4843"/>
                </a:solidFill>
                <a:latin typeface="Poppins Light"/>
              </a:rPr>
              <a:t>depth </a:t>
            </a:r>
            <a:r>
              <a:rPr lang="en-US" sz="2400">
                <a:solidFill>
                  <a:srgbClr val="333333"/>
                </a:solidFill>
                <a:latin typeface="Poppins Light"/>
              </a:rPr>
              <a:t>: Specifies the maximum depth of each individual tree in the ensemble.</a:t>
            </a:r>
          </a:p>
          <a:p>
            <a:pPr marL="518160" indent="-259080" lvl="1">
              <a:lnSpc>
                <a:spcPts val="4320"/>
              </a:lnSpc>
              <a:buFont typeface="Arial"/>
              <a:buChar char="•"/>
            </a:pPr>
            <a:r>
              <a:rPr lang="en-US" sz="2400">
                <a:solidFill>
                  <a:srgbClr val="AF4843"/>
                </a:solidFill>
                <a:latin typeface="Poppins Light"/>
              </a:rPr>
              <a:t>random_strength</a:t>
            </a:r>
            <a:r>
              <a:rPr lang="en-US" sz="2400">
                <a:solidFill>
                  <a:srgbClr val="333333"/>
                </a:solidFill>
                <a:latin typeface="Poppins Light"/>
              </a:rPr>
              <a:t> : Controls the magnitude of randomness for feature permutations during tree construction.</a:t>
            </a:r>
          </a:p>
        </p:txBody>
      </p:sp>
      <p:sp>
        <p:nvSpPr>
          <p:cNvPr name="TextBox 7" id="7"/>
          <p:cNvSpPr txBox="true"/>
          <p:nvPr/>
        </p:nvSpPr>
        <p:spPr>
          <a:xfrm rot="0">
            <a:off x="1819646" y="4737417"/>
            <a:ext cx="7258636" cy="646431"/>
          </a:xfrm>
          <a:prstGeom prst="rect">
            <a:avLst/>
          </a:prstGeom>
        </p:spPr>
        <p:txBody>
          <a:bodyPr anchor="t" rtlCol="false" tIns="0" lIns="0" bIns="0" rIns="0">
            <a:spAutoFit/>
          </a:bodyPr>
          <a:lstStyle/>
          <a:p>
            <a:pPr>
              <a:lnSpc>
                <a:spcPts val="5439"/>
              </a:lnSpc>
            </a:pPr>
            <a:r>
              <a:rPr lang="en-US" sz="3399">
                <a:solidFill>
                  <a:srgbClr val="333333"/>
                </a:solidFill>
                <a:latin typeface="Poppins Medium Bold"/>
              </a:rPr>
              <a:t>Used Parameters  </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22</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22684" y="1923253"/>
          <a:ext cx="15463480" cy="7725572"/>
        </p:xfrm>
        <a:graphic>
          <a:graphicData uri="http://schemas.openxmlformats.org/drawingml/2006/table">
            <a:tbl>
              <a:tblPr/>
              <a:tblGrid>
                <a:gridCol w="2229443"/>
                <a:gridCol w="2646807"/>
                <a:gridCol w="2646807"/>
                <a:gridCol w="2646807"/>
                <a:gridCol w="2646807"/>
                <a:gridCol w="2646807"/>
              </a:tblGrid>
              <a:tr h="792529">
                <a:tc>
                  <a:txBody>
                    <a:bodyPr anchor="t" rtlCol="false"/>
                    <a:lstStyle/>
                    <a:p>
                      <a:pPr algn="l">
                        <a:lnSpc>
                          <a:spcPts val="2799"/>
                        </a:lnSpc>
                        <a:defRPr/>
                      </a:pPr>
                      <a:r>
                        <a:rPr lang="en-US" sz="1999">
                          <a:solidFill>
                            <a:srgbClr val="000000"/>
                          </a:solidFill>
                          <a:latin typeface="Poppins Medium Bold"/>
                        </a:rPr>
                        <a:t>Aspect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c>
                  <a:txBody>
                    <a:bodyPr anchor="t" rtlCol="false"/>
                    <a:lstStyle/>
                    <a:p>
                      <a:pPr algn="l">
                        <a:lnSpc>
                          <a:spcPts val="2799"/>
                        </a:lnSpc>
                        <a:defRPr/>
                      </a:pPr>
                      <a:r>
                        <a:rPr lang="en-US" sz="1999">
                          <a:solidFill>
                            <a:srgbClr val="000000"/>
                          </a:solidFill>
                          <a:latin typeface="Poppins Medium Bold"/>
                        </a:rPr>
                        <a:t>Decision Trees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Random Forest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XGBoost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Bold"/>
                        </a:rPr>
                        <a:t>LightGBM</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l">
                        <a:lnSpc>
                          <a:spcPts val="2799"/>
                        </a:lnSpc>
                        <a:defRPr/>
                      </a:pPr>
                      <a:r>
                        <a:rPr lang="en-US" sz="1999">
                          <a:solidFill>
                            <a:srgbClr val="000000"/>
                          </a:solidFill>
                          <a:latin typeface="Poppins Medium"/>
                        </a:rPr>
                        <a:t>CatBoost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r>
              <a:tr h="1212665">
                <a:tc>
                  <a:txBody>
                    <a:bodyPr anchor="t" rtlCol="false"/>
                    <a:lstStyle/>
                    <a:p>
                      <a:pPr algn="l">
                        <a:lnSpc>
                          <a:spcPts val="2100"/>
                        </a:lnSpc>
                        <a:defRPr/>
                      </a:pPr>
                      <a:r>
                        <a:rPr lang="en-US" sz="1500">
                          <a:solidFill>
                            <a:srgbClr val="000000"/>
                          </a:solidFill>
                          <a:latin typeface="Poppins Medium"/>
                        </a:rPr>
                        <a:t>Learning Approach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Builds a single tree with minimal impurity.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Ensemble of trees with bagging.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Sequentially builds trees correcting errors.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Gradient boosting with leaf-wise growth.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gradient boosting with a specialized handling of categorical features.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58250">
                <a:tc>
                  <a:txBody>
                    <a:bodyPr anchor="t" rtlCol="false"/>
                    <a:lstStyle/>
                    <a:p>
                      <a:pPr algn="l">
                        <a:lnSpc>
                          <a:spcPts val="2100"/>
                        </a:lnSpc>
                        <a:defRPr/>
                      </a:pPr>
                      <a:r>
                        <a:rPr lang="en-US" sz="1500">
                          <a:solidFill>
                            <a:srgbClr val="000000"/>
                          </a:solidFill>
                          <a:latin typeface="Poppins Medium"/>
                        </a:rPr>
                        <a:t>Handling of Data and Features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Not adept at handling missing data or categorical features without preprocessing.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Manages missing data by averaging across trees. Doesn't handle categorical features inherently.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Handles missing values internally, supports categorical features, and is robust with imbalanced data.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Handles missing values, supports categorical features, and uses exclusive feature bundling.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Efficiently handles categorical features without the need for one-hot encoding or label encoding.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747384">
                <a:tc>
                  <a:txBody>
                    <a:bodyPr anchor="t" rtlCol="false"/>
                    <a:lstStyle/>
                    <a:p>
                      <a:pPr algn="l">
                        <a:lnSpc>
                          <a:spcPts val="2100"/>
                        </a:lnSpc>
                        <a:defRPr/>
                      </a:pPr>
                      <a:r>
                        <a:rPr lang="en-US" sz="1500">
                          <a:solidFill>
                            <a:srgbClr val="000000"/>
                          </a:solidFill>
                          <a:latin typeface="Poppins Medium"/>
                        </a:rPr>
                        <a:t>Overfitting and Regularization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Prone to overfitting, especially with deeper or more complex trees.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Reduces overfitting compared to a single decision tree.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Implements regularization parameters.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Reduces overfitting with leaf-wise growth, potentially requiring fewer splits.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Has algorithm to prevent overfitting, including built-in support for depth-wise tree growth.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014743">
                <a:tc>
                  <a:txBody>
                    <a:bodyPr anchor="t" rtlCol="false"/>
                    <a:lstStyle/>
                    <a:p>
                      <a:pPr algn="l">
                        <a:lnSpc>
                          <a:spcPts val="2100"/>
                        </a:lnSpc>
                        <a:defRPr/>
                      </a:pPr>
                      <a:r>
                        <a:rPr lang="en-US" sz="1500">
                          <a:solidFill>
                            <a:srgbClr val="000000"/>
                          </a:solidFill>
                          <a:latin typeface="Poppins Medium"/>
                        </a:rPr>
                        <a:t>Computational Efficiency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l">
                        <a:lnSpc>
                          <a:spcPts val="2100"/>
                        </a:lnSpc>
                        <a:defRPr/>
                      </a:pPr>
                      <a:r>
                        <a:rPr lang="en-US" sz="1500">
                          <a:solidFill>
                            <a:srgbClr val="000000"/>
                          </a:solidFill>
                          <a:latin typeface="Poppins Medium"/>
                        </a:rPr>
                        <a:t>Quick to build but may become computationally expensive with large datasets or complex structures.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Slower due to building multiple trees but provides better generalization.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Time-consuming, especially with large datasets, but offers high accuracy.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Faster due to leaf-wise growth, reducing computational cost, more efficient with large datasets.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Medium"/>
                        </a:rPr>
                        <a:t>Efficiently handles large datasets due to its handling of categorical features and optimization techniques.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213477" y="866518"/>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Comparison</a:t>
            </a:r>
          </a:p>
        </p:txBody>
      </p:sp>
      <p:grpSp>
        <p:nvGrpSpPr>
          <p:cNvPr name="Group 4" id="4"/>
          <p:cNvGrpSpPr/>
          <p:nvPr/>
        </p:nvGrpSpPr>
        <p:grpSpPr>
          <a:xfrm rot="0">
            <a:off x="19050" y="9525"/>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pSp>
        <p:nvGrpSpPr>
          <p:cNvPr name="Group 4" id="4"/>
          <p:cNvGrpSpPr/>
          <p:nvPr/>
        </p:nvGrpSpPr>
        <p:grpSpPr>
          <a:xfrm rot="0">
            <a:off x="662634" y="4571134"/>
            <a:ext cx="16962732" cy="4659482"/>
            <a:chOff x="0" y="0"/>
            <a:chExt cx="22616976" cy="6212643"/>
          </a:xfrm>
        </p:grpSpPr>
        <p:sp>
          <p:nvSpPr>
            <p:cNvPr name="Freeform 5" id="5"/>
            <p:cNvSpPr/>
            <p:nvPr/>
          </p:nvSpPr>
          <p:spPr>
            <a:xfrm flipH="false" flipV="false" rot="0">
              <a:off x="0" y="432303"/>
              <a:ext cx="7660333" cy="5780340"/>
            </a:xfrm>
            <a:custGeom>
              <a:avLst/>
              <a:gdLst/>
              <a:ahLst/>
              <a:cxnLst/>
              <a:rect r="r" b="b" t="t" l="l"/>
              <a:pathLst>
                <a:path h="5780340" w="7660333">
                  <a:moveTo>
                    <a:pt x="0" y="0"/>
                  </a:moveTo>
                  <a:lnTo>
                    <a:pt x="7660333" y="0"/>
                  </a:lnTo>
                  <a:lnTo>
                    <a:pt x="7660333" y="5780340"/>
                  </a:lnTo>
                  <a:lnTo>
                    <a:pt x="0" y="5780340"/>
                  </a:lnTo>
                  <a:lnTo>
                    <a:pt x="0" y="0"/>
                  </a:lnTo>
                  <a:close/>
                </a:path>
              </a:pathLst>
            </a:custGeom>
            <a:blipFill>
              <a:blip r:embed="rId2"/>
              <a:stretch>
                <a:fillRect l="0" t="-7352" r="-12919" b="-4881"/>
              </a:stretch>
            </a:blipFill>
            <a:ln cap="sq">
              <a:noFill/>
              <a:prstDash val="solid"/>
              <a:miter/>
            </a:ln>
          </p:spPr>
        </p:sp>
        <p:sp>
          <p:nvSpPr>
            <p:cNvPr name="AutoShape 6" id="6"/>
            <p:cNvSpPr/>
            <p:nvPr/>
          </p:nvSpPr>
          <p:spPr>
            <a:xfrm>
              <a:off x="22873" y="0"/>
              <a:ext cx="0" cy="432303"/>
            </a:xfrm>
            <a:prstGeom prst="line">
              <a:avLst/>
            </a:prstGeom>
            <a:ln cap="flat" w="43332">
              <a:solidFill>
                <a:srgbClr val="00C49A"/>
              </a:solidFill>
              <a:prstDash val="solid"/>
              <a:headEnd type="none" len="sm" w="sm"/>
              <a:tailEnd type="none" len="sm" w="sm"/>
            </a:ln>
          </p:spPr>
        </p:sp>
        <p:sp>
          <p:nvSpPr>
            <p:cNvPr name="TextBox 7" id="7"/>
            <p:cNvSpPr txBox="true"/>
            <p:nvPr/>
          </p:nvSpPr>
          <p:spPr>
            <a:xfrm rot="0">
              <a:off x="174497" y="-142875"/>
              <a:ext cx="7485835"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LightGBM</a:t>
              </a:r>
            </a:p>
          </p:txBody>
        </p:sp>
        <p:sp>
          <p:nvSpPr>
            <p:cNvPr name="Freeform 8" id="8"/>
            <p:cNvSpPr/>
            <p:nvPr/>
          </p:nvSpPr>
          <p:spPr>
            <a:xfrm flipH="false" flipV="false" rot="0">
              <a:off x="7660333" y="409488"/>
              <a:ext cx="7547068" cy="5803155"/>
            </a:xfrm>
            <a:custGeom>
              <a:avLst/>
              <a:gdLst/>
              <a:ahLst/>
              <a:cxnLst/>
              <a:rect r="r" b="b" t="t" l="l"/>
              <a:pathLst>
                <a:path h="5803155" w="7547068">
                  <a:moveTo>
                    <a:pt x="0" y="0"/>
                  </a:moveTo>
                  <a:lnTo>
                    <a:pt x="7547067" y="0"/>
                  </a:lnTo>
                  <a:lnTo>
                    <a:pt x="7547067" y="5803155"/>
                  </a:lnTo>
                  <a:lnTo>
                    <a:pt x="0" y="5803155"/>
                  </a:lnTo>
                  <a:lnTo>
                    <a:pt x="0" y="0"/>
                  </a:lnTo>
                  <a:close/>
                </a:path>
              </a:pathLst>
            </a:custGeom>
            <a:blipFill>
              <a:blip r:embed="rId3"/>
              <a:stretch>
                <a:fillRect l="-5960" t="0" r="0" b="-7486"/>
              </a:stretch>
            </a:blipFill>
          </p:spPr>
        </p:sp>
        <p:sp>
          <p:nvSpPr>
            <p:cNvPr name="AutoShape 9" id="9"/>
            <p:cNvSpPr/>
            <p:nvPr/>
          </p:nvSpPr>
          <p:spPr>
            <a:xfrm>
              <a:off x="7681999" y="0"/>
              <a:ext cx="0" cy="409488"/>
            </a:xfrm>
            <a:prstGeom prst="line">
              <a:avLst/>
            </a:prstGeom>
            <a:ln cap="flat" w="43332">
              <a:solidFill>
                <a:srgbClr val="00C49A"/>
              </a:solidFill>
              <a:prstDash val="solid"/>
              <a:headEnd type="none" len="sm" w="sm"/>
              <a:tailEnd type="none" len="sm" w="sm"/>
            </a:ln>
          </p:spPr>
        </p:sp>
        <p:sp>
          <p:nvSpPr>
            <p:cNvPr name="TextBox 10" id="10"/>
            <p:cNvSpPr txBox="true"/>
            <p:nvPr/>
          </p:nvSpPr>
          <p:spPr>
            <a:xfrm rot="0">
              <a:off x="7825621" y="-142875"/>
              <a:ext cx="7090766"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XGBoost</a:t>
              </a:r>
            </a:p>
          </p:txBody>
        </p:sp>
        <p:sp>
          <p:nvSpPr>
            <p:cNvPr name="Freeform 11" id="11"/>
            <p:cNvSpPr/>
            <p:nvPr/>
          </p:nvSpPr>
          <p:spPr>
            <a:xfrm flipH="false" flipV="false" rot="0">
              <a:off x="15207400" y="473992"/>
              <a:ext cx="7409576" cy="5738651"/>
            </a:xfrm>
            <a:custGeom>
              <a:avLst/>
              <a:gdLst/>
              <a:ahLst/>
              <a:cxnLst/>
              <a:rect r="r" b="b" t="t" l="l"/>
              <a:pathLst>
                <a:path h="5738651" w="7409576">
                  <a:moveTo>
                    <a:pt x="0" y="0"/>
                  </a:moveTo>
                  <a:lnTo>
                    <a:pt x="7409576" y="0"/>
                  </a:lnTo>
                  <a:lnTo>
                    <a:pt x="7409576" y="5738651"/>
                  </a:lnTo>
                  <a:lnTo>
                    <a:pt x="0" y="5738651"/>
                  </a:lnTo>
                  <a:lnTo>
                    <a:pt x="0" y="0"/>
                  </a:lnTo>
                  <a:close/>
                </a:path>
              </a:pathLst>
            </a:custGeom>
            <a:blipFill>
              <a:blip r:embed="rId4"/>
              <a:stretch>
                <a:fillRect l="0" t="-8196" r="-11730" b="0"/>
              </a:stretch>
            </a:blipFill>
          </p:spPr>
        </p:sp>
        <p:sp>
          <p:nvSpPr>
            <p:cNvPr name="AutoShape 12" id="12"/>
            <p:cNvSpPr/>
            <p:nvPr/>
          </p:nvSpPr>
          <p:spPr>
            <a:xfrm>
              <a:off x="15229066" y="0"/>
              <a:ext cx="0" cy="409488"/>
            </a:xfrm>
            <a:prstGeom prst="line">
              <a:avLst/>
            </a:prstGeom>
            <a:ln cap="flat" w="43332">
              <a:solidFill>
                <a:srgbClr val="00C49A"/>
              </a:solidFill>
              <a:prstDash val="solid"/>
              <a:headEnd type="none" len="sm" w="sm"/>
              <a:tailEnd type="none" len="sm" w="sm"/>
            </a:ln>
          </p:spPr>
        </p:sp>
        <p:sp>
          <p:nvSpPr>
            <p:cNvPr name="TextBox 13" id="13"/>
            <p:cNvSpPr txBox="true"/>
            <p:nvPr/>
          </p:nvSpPr>
          <p:spPr>
            <a:xfrm rot="0">
              <a:off x="15372688" y="-142875"/>
              <a:ext cx="7090766" cy="62293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CatBoost</a:t>
              </a:r>
            </a:p>
          </p:txBody>
        </p:sp>
      </p:grpSp>
      <p:sp>
        <p:nvSpPr>
          <p:cNvPr name="TextBox 14" id="14"/>
          <p:cNvSpPr txBox="true"/>
          <p:nvPr/>
        </p:nvSpPr>
        <p:spPr>
          <a:xfrm rot="0">
            <a:off x="125138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Evaluation</a:t>
            </a:r>
          </a:p>
        </p:txBody>
      </p:sp>
      <p:sp>
        <p:nvSpPr>
          <p:cNvPr name="TextBox 15" id="15"/>
          <p:cNvSpPr txBox="true"/>
          <p:nvPr/>
        </p:nvSpPr>
        <p:spPr>
          <a:xfrm rot="0">
            <a:off x="1241857" y="2024582"/>
            <a:ext cx="15147133"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Model evaluation ensures the effectiveness and generalizability of the developed models. It involves assessing the performance of a model using various metrics and techniques to determine its ability to make accurate predictions on unseen data.</a:t>
            </a:r>
          </a:p>
          <a:p>
            <a:pPr>
              <a:lnSpc>
                <a:spcPts val="4320"/>
              </a:lnSpc>
            </a:pPr>
            <a:r>
              <a:rPr lang="en-US" sz="2400">
                <a:solidFill>
                  <a:srgbClr val="333333"/>
                </a:solidFill>
                <a:latin typeface="Poppins Light"/>
              </a:rPr>
              <a:t>GIven Below are confusion Matrix of some of the boosted classifier we tested over the test set.</a:t>
            </a:r>
          </a:p>
        </p:txBody>
      </p:sp>
      <p:sp>
        <p:nvSpPr>
          <p:cNvPr name="TextBox 16" id="16"/>
          <p:cNvSpPr txBox="true"/>
          <p:nvPr/>
        </p:nvSpPr>
        <p:spPr>
          <a:xfrm rot="0">
            <a:off x="6467866" y="9306673"/>
            <a:ext cx="5366747" cy="581025"/>
          </a:xfrm>
          <a:prstGeom prst="rect">
            <a:avLst/>
          </a:prstGeom>
        </p:spPr>
        <p:txBody>
          <a:bodyPr anchor="t" rtlCol="false" tIns="0" lIns="0" bIns="0" rIns="0">
            <a:spAutoFit/>
          </a:bodyPr>
          <a:lstStyle/>
          <a:p>
            <a:pPr algn="ctr" marL="0" indent="0" lvl="0">
              <a:lnSpc>
                <a:spcPts val="4800"/>
              </a:lnSpc>
              <a:spcBef>
                <a:spcPct val="0"/>
              </a:spcBef>
            </a:pPr>
            <a:r>
              <a:rPr lang="en-US" sz="3000" strike="noStrike" u="none">
                <a:solidFill>
                  <a:srgbClr val="333333"/>
                </a:solidFill>
                <a:latin typeface="Poppins Medium"/>
              </a:rPr>
              <a:t>Confusion Matrix</a:t>
            </a:r>
          </a:p>
        </p:txBody>
      </p:sp>
      <p:sp>
        <p:nvSpPr>
          <p:cNvPr name="TextBox 17" id="17"/>
          <p:cNvSpPr txBox="true"/>
          <p:nvPr/>
        </p:nvSpPr>
        <p:spPr>
          <a:xfrm rot="0">
            <a:off x="446172"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a:t>
            </a:r>
          </a:p>
        </p:txBody>
      </p:sp>
      <p:sp>
        <p:nvSpPr>
          <p:cNvPr name="TextBox 18" id="1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967187" y="4465801"/>
            <a:ext cx="6306376" cy="4792499"/>
          </a:xfrm>
          <a:custGeom>
            <a:avLst/>
            <a:gdLst/>
            <a:ahLst/>
            <a:cxnLst/>
            <a:rect r="r" b="b" t="t" l="l"/>
            <a:pathLst>
              <a:path h="4792499" w="6306376">
                <a:moveTo>
                  <a:pt x="0" y="0"/>
                </a:moveTo>
                <a:lnTo>
                  <a:pt x="6306376" y="0"/>
                </a:lnTo>
                <a:lnTo>
                  <a:pt x="6306376" y="4792499"/>
                </a:lnTo>
                <a:lnTo>
                  <a:pt x="0" y="4792499"/>
                </a:lnTo>
                <a:lnTo>
                  <a:pt x="0" y="0"/>
                </a:lnTo>
                <a:close/>
              </a:path>
            </a:pathLst>
          </a:custGeom>
          <a:blipFill>
            <a:blip r:embed="rId2"/>
            <a:stretch>
              <a:fillRect l="0" t="0" r="-16656" b="0"/>
            </a:stretch>
          </a:blipFill>
        </p:spPr>
      </p:sp>
      <p:sp>
        <p:nvSpPr>
          <p:cNvPr name="Freeform 5" id="5"/>
          <p:cNvSpPr/>
          <p:nvPr/>
        </p:nvSpPr>
        <p:spPr>
          <a:xfrm flipH="false" flipV="false" rot="0">
            <a:off x="9759981" y="4465801"/>
            <a:ext cx="6360408" cy="4792499"/>
          </a:xfrm>
          <a:custGeom>
            <a:avLst/>
            <a:gdLst/>
            <a:ahLst/>
            <a:cxnLst/>
            <a:rect r="r" b="b" t="t" l="l"/>
            <a:pathLst>
              <a:path h="4792499" w="6360408">
                <a:moveTo>
                  <a:pt x="0" y="0"/>
                </a:moveTo>
                <a:lnTo>
                  <a:pt x="6360408" y="0"/>
                </a:lnTo>
                <a:lnTo>
                  <a:pt x="6360408" y="4792499"/>
                </a:lnTo>
                <a:lnTo>
                  <a:pt x="0" y="4792499"/>
                </a:lnTo>
                <a:lnTo>
                  <a:pt x="0" y="0"/>
                </a:lnTo>
                <a:close/>
              </a:path>
            </a:pathLst>
          </a:custGeom>
          <a:blipFill>
            <a:blip r:embed="rId3"/>
            <a:stretch>
              <a:fillRect l="-4281" t="0" r="-7125" b="-583"/>
            </a:stretch>
          </a:blipFill>
        </p:spPr>
      </p:sp>
      <p:sp>
        <p:nvSpPr>
          <p:cNvPr name="TextBox 6" id="6"/>
          <p:cNvSpPr txBox="true"/>
          <p:nvPr/>
        </p:nvSpPr>
        <p:spPr>
          <a:xfrm rot="0">
            <a:off x="1570433" y="2024499"/>
            <a:ext cx="1514713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Each Model is evaluated with F1 score with the training dataset and to measure the optimal depth of the decision tree in the model we plot a graph to find a balance where F1 score is maximized without overfitting. Given are some of the graphs we plotted for the same reason.</a:t>
            </a:r>
          </a:p>
        </p:txBody>
      </p:sp>
      <p:sp>
        <p:nvSpPr>
          <p:cNvPr name="TextBox 7" id="7"/>
          <p:cNvSpPr txBox="true"/>
          <p:nvPr/>
        </p:nvSpPr>
        <p:spPr>
          <a:xfrm rot="0">
            <a:off x="1241857"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Evaluation</a:t>
            </a:r>
          </a:p>
        </p:txBody>
      </p:sp>
      <p:sp>
        <p:nvSpPr>
          <p:cNvPr name="TextBox 8" id="8"/>
          <p:cNvSpPr txBox="true"/>
          <p:nvPr/>
        </p:nvSpPr>
        <p:spPr>
          <a:xfrm rot="0">
            <a:off x="43664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25</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98277" y="3124200"/>
          <a:ext cx="7315200" cy="5934075"/>
        </p:xfrm>
        <a:graphic>
          <a:graphicData uri="http://schemas.openxmlformats.org/drawingml/2006/table">
            <a:tbl>
              <a:tblPr/>
              <a:tblGrid>
                <a:gridCol w="3657600"/>
                <a:gridCol w="3657600"/>
              </a:tblGrid>
              <a:tr h="1022457">
                <a:tc>
                  <a:txBody>
                    <a:bodyPr anchor="t" rtlCol="false"/>
                    <a:lstStyle/>
                    <a:p>
                      <a:pPr algn="ctr">
                        <a:lnSpc>
                          <a:spcPts val="2520"/>
                        </a:lnSpc>
                        <a:defRPr/>
                      </a:pPr>
                      <a:r>
                        <a:rPr lang="en-US" sz="1800">
                          <a:solidFill>
                            <a:srgbClr val="000000"/>
                          </a:solidFill>
                          <a:latin typeface="Poppins Medium Bold"/>
                        </a:rPr>
                        <a:t>Model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c>
                  <a:txBody>
                    <a:bodyPr anchor="t" rtlCol="false"/>
                    <a:lstStyle/>
                    <a:p>
                      <a:pPr algn="ctr">
                        <a:lnSpc>
                          <a:spcPts val="2520"/>
                        </a:lnSpc>
                        <a:defRPr/>
                      </a:pPr>
                      <a:r>
                        <a:rPr lang="en-US" sz="1800">
                          <a:solidFill>
                            <a:srgbClr val="000000"/>
                          </a:solidFill>
                          <a:latin typeface="Poppins Medium Bold"/>
                        </a:rPr>
                        <a:t>F1 Score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C49A"/>
                    </a:solidFill>
                  </a:tcPr>
                </a:tc>
              </a:tr>
              <a:tr h="821788">
                <a:tc>
                  <a:txBody>
                    <a:bodyPr anchor="t" rtlCol="false"/>
                    <a:lstStyle/>
                    <a:p>
                      <a:pPr algn="ctr">
                        <a:lnSpc>
                          <a:spcPts val="2520"/>
                        </a:lnSpc>
                        <a:defRPr/>
                      </a:pPr>
                      <a:r>
                        <a:rPr lang="en-US" sz="1800">
                          <a:solidFill>
                            <a:srgbClr val="000000"/>
                          </a:solidFill>
                          <a:latin typeface="Poppins Medium"/>
                        </a:rPr>
                        <a:t>Decision Trees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0.649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Random Forest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0.694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XGBoost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0.714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LightGBM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0.732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2457">
                <a:tc>
                  <a:txBody>
                    <a:bodyPr anchor="t" rtlCol="false"/>
                    <a:lstStyle/>
                    <a:p>
                      <a:pPr algn="ctr">
                        <a:lnSpc>
                          <a:spcPts val="2520"/>
                        </a:lnSpc>
                        <a:defRPr/>
                      </a:pPr>
                      <a:r>
                        <a:rPr lang="en-US" sz="1800">
                          <a:solidFill>
                            <a:srgbClr val="000000"/>
                          </a:solidFill>
                          <a:latin typeface="Poppins Medium"/>
                        </a:rPr>
                        <a:t>CatBoost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EEEEE"/>
                    </a:solidFill>
                  </a:tcPr>
                </a:tc>
                <a:tc>
                  <a:txBody>
                    <a:bodyPr anchor="t" rtlCol="false"/>
                    <a:lstStyle/>
                    <a:p>
                      <a:pPr algn="ctr">
                        <a:lnSpc>
                          <a:spcPts val="2520"/>
                        </a:lnSpc>
                        <a:defRPr/>
                      </a:pPr>
                      <a:r>
                        <a:rPr lang="en-US" sz="1800">
                          <a:solidFill>
                            <a:srgbClr val="000000"/>
                          </a:solidFill>
                          <a:latin typeface="Poppins Medium"/>
                        </a:rPr>
                        <a:t>0,711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46093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Results</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694258" y="2024582"/>
            <a:ext cx="15147133" cy="5029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F1 Scores of all the models are assessed across 5-cross fold validation with parameter tuning. </a:t>
            </a:r>
          </a:p>
        </p:txBody>
      </p:sp>
      <p:sp>
        <p:nvSpPr>
          <p:cNvPr name="TextBox 7" id="7"/>
          <p:cNvSpPr txBox="true"/>
          <p:nvPr/>
        </p:nvSpPr>
        <p:spPr>
          <a:xfrm rot="0">
            <a:off x="43664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26</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589483" y="2478719"/>
            <a:ext cx="15147133" cy="59321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We can observe that Light GBM performed slightly better than Xgboost and Catboost, while Catboost and Xgboost performed almost similarly, and while decision tree performed worse.</a:t>
            </a:r>
          </a:p>
          <a:p>
            <a:pPr>
              <a:lnSpc>
                <a:spcPts val="4320"/>
              </a:lnSpc>
            </a:pPr>
            <a:r>
              <a:rPr lang="en-US" sz="2400">
                <a:solidFill>
                  <a:srgbClr val="333333"/>
                </a:solidFill>
                <a:latin typeface="Poppins Light"/>
              </a:rPr>
              <a:t>We initially thought Catboost would give the best score because there were lots of categorical features and it uses target statistic ordered boosting but Lightgbm performed better. In all, we can say that gradient-boosted algorithms perform better than bagging and decision tree in this type of problem. Furthermore, the hyper-parameter tuning played a very important role here rather than feature selection. As tuning these parameters sufficiently increased f1 score.</a:t>
            </a:r>
          </a:p>
          <a:p>
            <a:pPr>
              <a:lnSpc>
                <a:spcPts val="4320"/>
              </a:lnSpc>
            </a:pPr>
          </a:p>
          <a:p>
            <a:pPr>
              <a:lnSpc>
                <a:spcPts val="4320"/>
              </a:lnSpc>
            </a:pPr>
            <a:r>
              <a:rPr lang="en-US" sz="2400">
                <a:solidFill>
                  <a:srgbClr val="333333"/>
                </a:solidFill>
                <a:latin typeface="Poppins Light"/>
              </a:rPr>
              <a:t>In the competition on unseen test data, lgbm performed best giving 0.74696 F1 score in private score</a:t>
            </a:r>
          </a:p>
          <a:p>
            <a:pPr>
              <a:lnSpc>
                <a:spcPts val="4320"/>
              </a:lnSpc>
            </a:pPr>
            <a:r>
              <a:rPr lang="en-US" sz="2400">
                <a:solidFill>
                  <a:srgbClr val="333333"/>
                </a:solidFill>
                <a:latin typeface="Poppins Light"/>
              </a:rPr>
              <a:t>while the best score was 0.82. It was only the top performers. Later it was in the 70s.</a:t>
            </a:r>
          </a:p>
          <a:p>
            <a:pPr>
              <a:lnSpc>
                <a:spcPts val="4320"/>
              </a:lnSpc>
            </a:pPr>
          </a:p>
        </p:txBody>
      </p:sp>
      <p:sp>
        <p:nvSpPr>
          <p:cNvPr name="TextBox 5" id="5"/>
          <p:cNvSpPr txBox="true"/>
          <p:nvPr/>
        </p:nvSpPr>
        <p:spPr>
          <a:xfrm rot="0">
            <a:off x="417597" y="1028700"/>
            <a:ext cx="805210"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a:t>
            </a:r>
          </a:p>
        </p:txBody>
      </p:sp>
      <p:sp>
        <p:nvSpPr>
          <p:cNvPr name="TextBox 6" id="6"/>
          <p:cNvSpPr txBox="true"/>
          <p:nvPr/>
        </p:nvSpPr>
        <p:spPr>
          <a:xfrm rot="0">
            <a:off x="1460932"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Results</a:t>
            </a:r>
          </a:p>
        </p:txBody>
      </p:sp>
      <p:sp>
        <p:nvSpPr>
          <p:cNvPr name="TextBox 7" id="7"/>
          <p:cNvSpPr txBox="true"/>
          <p:nvPr/>
        </p:nvSpPr>
        <p:spPr>
          <a:xfrm rot="0">
            <a:off x="17167165" y="9134475"/>
            <a:ext cx="433288"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27</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79937"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Conclusion</a:t>
            </a:r>
          </a:p>
        </p:txBody>
      </p:sp>
      <p:grpSp>
        <p:nvGrpSpPr>
          <p:cNvPr name="Group 3" id="3"/>
          <p:cNvGrpSpPr/>
          <p:nvPr/>
        </p:nvGrpSpPr>
        <p:grpSpPr>
          <a:xfrm rot="0">
            <a:off x="0" y="0"/>
            <a:ext cx="18288000" cy="450526"/>
            <a:chOff x="0" y="0"/>
            <a:chExt cx="6186311" cy="152400"/>
          </a:xfrm>
        </p:grpSpPr>
        <p:sp>
          <p:nvSpPr>
            <p:cNvPr name="Freeform 4" id="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5" id="5"/>
          <p:cNvSpPr txBox="true"/>
          <p:nvPr/>
        </p:nvSpPr>
        <p:spPr>
          <a:xfrm rot="0">
            <a:off x="1846612" y="1842807"/>
            <a:ext cx="15479363" cy="20821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In conclusion, in competitions with small datasets like this one, it seems more appropriate to find and apply precisely needed methods rather than engaging in extensive and complex data preprocessing and feature engineering to boost the CV Score.</a:t>
            </a:r>
          </a:p>
          <a:p>
            <a:pPr algn="l">
              <a:lnSpc>
                <a:spcPts val="3359"/>
              </a:lnSpc>
              <a:spcBef>
                <a:spcPct val="0"/>
              </a:spcBef>
            </a:pPr>
            <a:r>
              <a:rPr lang="en-US" sz="2400">
                <a:solidFill>
                  <a:srgbClr val="333333"/>
                </a:solidFill>
                <a:latin typeface="Poppins Light"/>
              </a:rPr>
              <a:t>In such competitions where collecting more data is not a feasible option, designing ensemble techniques to be more effective is necessary</a:t>
            </a:r>
          </a:p>
        </p:txBody>
      </p:sp>
      <p:sp>
        <p:nvSpPr>
          <p:cNvPr name="TextBox 6" id="6"/>
          <p:cNvSpPr txBox="true"/>
          <p:nvPr/>
        </p:nvSpPr>
        <p:spPr>
          <a:xfrm rot="0">
            <a:off x="1846612" y="5344394"/>
            <a:ext cx="15479363" cy="4180139"/>
          </a:xfrm>
          <a:prstGeom prst="rect">
            <a:avLst/>
          </a:prstGeom>
        </p:spPr>
        <p:txBody>
          <a:bodyPr anchor="t" rtlCol="false" tIns="0" lIns="0" bIns="0" rIns="0">
            <a:spAutoFit/>
          </a:bodyPr>
          <a:lstStyle/>
          <a:p>
            <a:pPr>
              <a:lnSpc>
                <a:spcPts val="3748"/>
              </a:lnSpc>
            </a:pPr>
            <a:r>
              <a:rPr lang="en-US" sz="2677">
                <a:solidFill>
                  <a:srgbClr val="333333"/>
                </a:solidFill>
                <a:latin typeface="Poppins Light"/>
              </a:rPr>
              <a:t>The current study demonstrates the potential of Optuna for hyperparameter optimization </a:t>
            </a:r>
          </a:p>
          <a:p>
            <a:pPr>
              <a:lnSpc>
                <a:spcPts val="3748"/>
              </a:lnSpc>
            </a:pPr>
            <a:r>
              <a:rPr lang="en-US" sz="2677">
                <a:solidFill>
                  <a:srgbClr val="333333"/>
                </a:solidFill>
                <a:latin typeface="Poppins Light"/>
              </a:rPr>
              <a:t>Optuna is an open-source hyperparameter optimization framework for machine learning models. It's designed to make it easy for researchers and practitioners to find the best hyperparameters for their models in an efficient manner. </a:t>
            </a:r>
          </a:p>
          <a:p>
            <a:pPr>
              <a:lnSpc>
                <a:spcPts val="3748"/>
              </a:lnSpc>
            </a:pPr>
            <a:r>
              <a:rPr lang="en-US" sz="2677">
                <a:solidFill>
                  <a:srgbClr val="333333"/>
                </a:solidFill>
                <a:latin typeface="Poppins Light"/>
              </a:rPr>
              <a:t>Also a more diverse external dataset which explores horses genetic factors and also influence of environmental factors such as climate, location, and access to veterinary care can also be beneficial to horse health and welfare as horses are generally susceptible to a variety of illnesses.</a:t>
            </a:r>
          </a:p>
          <a:p>
            <a:pPr>
              <a:lnSpc>
                <a:spcPts val="3748"/>
              </a:lnSpc>
              <a:spcBef>
                <a:spcPct val="0"/>
              </a:spcBef>
            </a:pPr>
          </a:p>
        </p:txBody>
      </p:sp>
      <p:sp>
        <p:nvSpPr>
          <p:cNvPr name="TextBox 7" id="7"/>
          <p:cNvSpPr txBox="true"/>
          <p:nvPr/>
        </p:nvSpPr>
        <p:spPr>
          <a:xfrm rot="0">
            <a:off x="417597" y="1028700"/>
            <a:ext cx="986865"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VII</a:t>
            </a:r>
          </a:p>
        </p:txBody>
      </p:sp>
      <p:sp>
        <p:nvSpPr>
          <p:cNvPr name="TextBox 8" id="8"/>
          <p:cNvSpPr txBox="true"/>
          <p:nvPr/>
        </p:nvSpPr>
        <p:spPr>
          <a:xfrm rot="0">
            <a:off x="434532" y="4496472"/>
            <a:ext cx="1054986"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VIII</a:t>
            </a:r>
          </a:p>
        </p:txBody>
      </p:sp>
      <p:sp>
        <p:nvSpPr>
          <p:cNvPr name="TextBox 9" id="9"/>
          <p:cNvSpPr txBox="true"/>
          <p:nvPr/>
        </p:nvSpPr>
        <p:spPr>
          <a:xfrm rot="0">
            <a:off x="1779937" y="4496472"/>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Further Works</a:t>
            </a:r>
          </a:p>
        </p:txBody>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475137" y="1147283"/>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Refrences</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
        <p:nvSpPr>
          <p:cNvPr name="Freeform 6" id="6"/>
          <p:cNvSpPr/>
          <p:nvPr/>
        </p:nvSpPr>
        <p:spPr>
          <a:xfrm flipH="false" flipV="false" rot="0">
            <a:off x="13861146" y="4064220"/>
            <a:ext cx="3398154" cy="2625074"/>
          </a:xfrm>
          <a:custGeom>
            <a:avLst/>
            <a:gdLst/>
            <a:ahLst/>
            <a:cxnLst/>
            <a:rect r="r" b="b" t="t" l="l"/>
            <a:pathLst>
              <a:path h="2625074" w="3398154">
                <a:moveTo>
                  <a:pt x="0" y="0"/>
                </a:moveTo>
                <a:lnTo>
                  <a:pt x="3398154" y="0"/>
                </a:lnTo>
                <a:lnTo>
                  <a:pt x="3398154" y="2625074"/>
                </a:lnTo>
                <a:lnTo>
                  <a:pt x="0" y="2625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79937" y="2367915"/>
            <a:ext cx="11774333" cy="6395085"/>
          </a:xfrm>
          <a:prstGeom prst="rect">
            <a:avLst/>
          </a:prstGeom>
        </p:spPr>
        <p:txBody>
          <a:bodyPr anchor="t" rtlCol="false" tIns="0" lIns="0" bIns="0" rIns="0">
            <a:spAutoFit/>
          </a:bodyPr>
          <a:lstStyle/>
          <a:p>
            <a:pPr marL="474981" indent="-237491" lvl="1">
              <a:lnSpc>
                <a:spcPts val="3960"/>
              </a:lnSpc>
              <a:buFont typeface="Arial"/>
              <a:buChar char="•"/>
            </a:pPr>
            <a:r>
              <a:rPr lang="en-US" sz="2200">
                <a:solidFill>
                  <a:srgbClr val="333333"/>
                </a:solidFill>
                <a:latin typeface="Poppins Light"/>
              </a:rPr>
              <a:t>N. S. Rajliwall, R. Davey and G. Chetty, "Cardiovascular Risk Prediction Based on XGBoost," 2018 5th Asia-Pacific World Congress on Computer Science and Engineering (APWC on CSE), Nadi, Fiji, 2018, pp. 246-252, doi: 10.1109/APWConCSE.2018.00047.</a:t>
            </a:r>
          </a:p>
          <a:p>
            <a:pPr marL="474981" indent="-237491" lvl="1">
              <a:lnSpc>
                <a:spcPts val="3960"/>
              </a:lnSpc>
              <a:buFont typeface="Arial"/>
              <a:buChar char="•"/>
            </a:pPr>
            <a:r>
              <a:rPr lang="en-US" sz="2200">
                <a:solidFill>
                  <a:srgbClr val="333333"/>
                </a:solidFill>
                <a:latin typeface="Poppins Light"/>
              </a:rPr>
              <a:t>et. al., B. S. A. . (2021). Prediction of Type- 2 Diabetes using the LGBM Classifier Methods and Techniques. Turkish Journal of Computer and Mathematics Education (TURCOMAT), 12(12), 223–231. </a:t>
            </a:r>
          </a:p>
          <a:p>
            <a:pPr marL="474981" indent="-237491" lvl="1">
              <a:lnSpc>
                <a:spcPts val="3960"/>
              </a:lnSpc>
              <a:buFont typeface="Arial"/>
              <a:buChar char="•"/>
            </a:pPr>
            <a:r>
              <a:rPr lang="en-US" sz="2200">
                <a:solidFill>
                  <a:srgbClr val="333333"/>
                </a:solidFill>
                <a:latin typeface="Poppins Light"/>
              </a:rPr>
              <a:t>M. S. Oughali, M. Bahloul and S. A. El Rahman, "Analysis of NBA Players and Shot Prediction Using Random Forest and XGBoost Models," 2019 International Conference on Computer and Information Sciences (ICCIS), Sakaka, Saudi Arabia, 2019, pp. 1-5, doi: 10.1109/ICCISci.2019.8716412.</a:t>
            </a:r>
          </a:p>
          <a:p>
            <a:pPr marL="474981" indent="-237491" lvl="1">
              <a:lnSpc>
                <a:spcPts val="3960"/>
              </a:lnSpc>
              <a:buFont typeface="Arial"/>
              <a:buChar char="•"/>
            </a:pPr>
            <a:r>
              <a:rPr lang="en-US" sz="2200">
                <a:solidFill>
                  <a:srgbClr val="333333"/>
                </a:solidFill>
                <a:latin typeface="Poppins Light"/>
              </a:rPr>
              <a:t>Liu J, Wu J, Liu S, Li M, Hu K, Li K. Predicting mortality of patients with acute kidney injury in the ICU using XGBoost model. PLoS One. 2021 Feb 4;16(2):e0246306. </a:t>
            </a:r>
          </a:p>
        </p:txBody>
      </p:sp>
      <p:grpSp>
        <p:nvGrpSpPr>
          <p:cNvPr name="Group 8" id="8"/>
          <p:cNvGrpSpPr/>
          <p:nvPr/>
        </p:nvGrpSpPr>
        <p:grpSpPr>
          <a:xfrm rot="0">
            <a:off x="0" y="1275353"/>
            <a:ext cx="1028700" cy="429660"/>
            <a:chOff x="0" y="0"/>
            <a:chExt cx="270933" cy="113161"/>
          </a:xfrm>
        </p:grpSpPr>
        <p:sp>
          <p:nvSpPr>
            <p:cNvPr name="Freeform 9" id="9"/>
            <p:cNvSpPr/>
            <p:nvPr/>
          </p:nvSpPr>
          <p:spPr>
            <a:xfrm flipH="false" flipV="false" rot="0">
              <a:off x="0" y="0"/>
              <a:ext cx="270933" cy="113161"/>
            </a:xfrm>
            <a:custGeom>
              <a:avLst/>
              <a:gdLst/>
              <a:ahLst/>
              <a:cxnLst/>
              <a:rect r="r" b="b" t="t" l="l"/>
              <a:pathLst>
                <a:path h="113161" w="270933">
                  <a:moveTo>
                    <a:pt x="0" y="0"/>
                  </a:moveTo>
                  <a:lnTo>
                    <a:pt x="270933" y="0"/>
                  </a:lnTo>
                  <a:lnTo>
                    <a:pt x="270933" y="113161"/>
                  </a:lnTo>
                  <a:lnTo>
                    <a:pt x="0" y="113161"/>
                  </a:lnTo>
                  <a:close/>
                </a:path>
              </a:pathLst>
            </a:custGeom>
            <a:solidFill>
              <a:srgbClr val="00C49A"/>
            </a:solidFill>
          </p:spPr>
        </p:sp>
        <p:sp>
          <p:nvSpPr>
            <p:cNvPr name="TextBox 10" id="10"/>
            <p:cNvSpPr txBox="true"/>
            <p:nvPr/>
          </p:nvSpPr>
          <p:spPr>
            <a:xfrm>
              <a:off x="0" y="-47625"/>
              <a:ext cx="270933" cy="160786"/>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704438" y="5528281"/>
            <a:ext cx="5762486" cy="5270055"/>
          </a:xfrm>
          <a:custGeom>
            <a:avLst/>
            <a:gdLst/>
            <a:ahLst/>
            <a:cxnLst/>
            <a:rect r="r" b="b" t="t" l="l"/>
            <a:pathLst>
              <a:path h="5270055" w="5762486">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0387">
            <a:off x="15112978" y="2618436"/>
            <a:ext cx="3610338" cy="5309320"/>
          </a:xfrm>
          <a:custGeom>
            <a:avLst/>
            <a:gdLst/>
            <a:ahLst/>
            <a:cxnLst/>
            <a:rect r="r" b="b" t="t" l="l"/>
            <a:pathLst>
              <a:path h="5309320" w="3610338">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6" id="6"/>
          <p:cNvSpPr/>
          <p:nvPr/>
        </p:nvSpPr>
        <p:spPr>
          <a:xfrm flipH="false" flipV="false" rot="-1072933">
            <a:off x="12350946" y="2188589"/>
            <a:ext cx="1789198" cy="2659618"/>
          </a:xfrm>
          <a:custGeom>
            <a:avLst/>
            <a:gdLst/>
            <a:ahLst/>
            <a:cxnLst/>
            <a:rect r="r" b="b" t="t" l="l"/>
            <a:pathLst>
              <a:path h="2659618" w="178919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757086"/>
            <a:ext cx="751651" cy="429660"/>
            <a:chOff x="0" y="0"/>
            <a:chExt cx="197966" cy="113161"/>
          </a:xfrm>
        </p:grpSpPr>
        <p:sp>
          <p:nvSpPr>
            <p:cNvPr name="Freeform 8" id="8"/>
            <p:cNvSpPr/>
            <p:nvPr/>
          </p:nvSpPr>
          <p:spPr>
            <a:xfrm flipH="false" flipV="false" rot="0">
              <a:off x="0" y="0"/>
              <a:ext cx="197966" cy="113161"/>
            </a:xfrm>
            <a:custGeom>
              <a:avLst/>
              <a:gdLst/>
              <a:ahLst/>
              <a:cxnLst/>
              <a:rect r="r" b="b" t="t" l="l"/>
              <a:pathLst>
                <a:path h="113161" w="197966">
                  <a:moveTo>
                    <a:pt x="0" y="0"/>
                  </a:moveTo>
                  <a:lnTo>
                    <a:pt x="197966" y="0"/>
                  </a:lnTo>
                  <a:lnTo>
                    <a:pt x="197966" y="113161"/>
                  </a:lnTo>
                  <a:lnTo>
                    <a:pt x="0" y="113161"/>
                  </a:lnTo>
                  <a:close/>
                </a:path>
              </a:pathLst>
            </a:custGeom>
            <a:solidFill>
              <a:srgbClr val="00C49A"/>
            </a:solidFill>
          </p:spPr>
        </p:sp>
        <p:sp>
          <p:nvSpPr>
            <p:cNvPr name="TextBox 9" id="9"/>
            <p:cNvSpPr txBox="true"/>
            <p:nvPr/>
          </p:nvSpPr>
          <p:spPr>
            <a:xfrm>
              <a:off x="0" y="-47625"/>
              <a:ext cx="197966" cy="160786"/>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383551" y="4135811"/>
            <a:ext cx="9320887" cy="213169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This project proposes a comparative study of different machine learning models (like Random Forest, XGboost, LightGBM, Decision tree and CatBoost) to predict the survival of the horse based on previous medical conditions. </a:t>
            </a:r>
          </a:p>
        </p:txBody>
      </p:sp>
      <p:sp>
        <p:nvSpPr>
          <p:cNvPr name="TextBox 11" id="11"/>
          <p:cNvSpPr txBox="true"/>
          <p:nvPr/>
        </p:nvSpPr>
        <p:spPr>
          <a:xfrm rot="0">
            <a:off x="1412126" y="2644886"/>
            <a:ext cx="10592755" cy="723900"/>
          </a:xfrm>
          <a:prstGeom prst="rect">
            <a:avLst/>
          </a:prstGeom>
        </p:spPr>
        <p:txBody>
          <a:bodyPr anchor="t" rtlCol="false" tIns="0" lIns="0" bIns="0" rIns="0">
            <a:spAutoFit/>
          </a:bodyPr>
          <a:lstStyle/>
          <a:p>
            <a:pPr>
              <a:lnSpc>
                <a:spcPts val="5759"/>
              </a:lnSpc>
            </a:pPr>
            <a:r>
              <a:rPr lang="en-US" sz="4799" spc="148">
                <a:solidFill>
                  <a:srgbClr val="333333"/>
                </a:solidFill>
                <a:latin typeface="Poppins Medium"/>
              </a:rPr>
              <a:t>Abstract</a:t>
            </a:r>
          </a:p>
        </p:txBody>
      </p:sp>
      <p:sp>
        <p:nvSpPr>
          <p:cNvPr name="TextBox 12" id="12"/>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475137" y="1147283"/>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Refrences</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
        <p:nvSpPr>
          <p:cNvPr name="TextBox 6" id="6"/>
          <p:cNvSpPr txBox="true"/>
          <p:nvPr/>
        </p:nvSpPr>
        <p:spPr>
          <a:xfrm rot="0">
            <a:off x="1779937" y="2205990"/>
            <a:ext cx="14274383" cy="6475095"/>
          </a:xfrm>
          <a:prstGeom prst="rect">
            <a:avLst/>
          </a:prstGeom>
        </p:spPr>
        <p:txBody>
          <a:bodyPr anchor="t" rtlCol="false" tIns="0" lIns="0" bIns="0" rIns="0">
            <a:spAutoFit/>
          </a:bodyPr>
          <a:lstStyle/>
          <a:p>
            <a:pPr algn="just" marL="518160" indent="-259080" lvl="1">
              <a:lnSpc>
                <a:spcPts val="4320"/>
              </a:lnSpc>
              <a:buFont typeface="Arial"/>
              <a:buChar char="•"/>
            </a:pPr>
            <a:r>
              <a:rPr lang="en-US" sz="2400">
                <a:solidFill>
                  <a:srgbClr val="333333"/>
                </a:solidFill>
                <a:latin typeface="Poppins Light"/>
              </a:rPr>
              <a:t>Guolin Ke, Qi Meng, Thomas Finley, Taifeng Wang, Wei Chen, Weidong Ma, Qiwei Ye, and Tie-Yan Liu. 2017. LightGBM: a highly efficient gradient boosting decision tree. In Proceedings of the 31st International Conference on Neural Information Processing Systems (NIPS'17). Curran Associates Inc., Red Hook, NY, USA, 3149–3157.</a:t>
            </a:r>
          </a:p>
          <a:p>
            <a:pPr algn="just" marL="518160" indent="-259080" lvl="1">
              <a:lnSpc>
                <a:spcPts val="4320"/>
              </a:lnSpc>
              <a:buFont typeface="Arial"/>
              <a:buChar char="•"/>
            </a:pPr>
            <a:r>
              <a:rPr lang="en-US" sz="2400">
                <a:solidFill>
                  <a:srgbClr val="333333"/>
                </a:solidFill>
                <a:latin typeface="Poppins Light"/>
              </a:rPr>
              <a:t>Tianqi Chen and Carlos Guestrin. 2016. XGBoost: A Scalable Tree Boosting System. In Proceedings of the 22nd ACM SIGKDD International Conference on Knowledge Discovery and Data Mining (KDD '16). Association for Computing Machinery, New York, NY, USA, 785–794. https://doi.org/10.1145/2939672.2939785</a:t>
            </a:r>
          </a:p>
          <a:p>
            <a:pPr algn="just" marL="518160" indent="-259080" lvl="1">
              <a:lnSpc>
                <a:spcPts val="4320"/>
              </a:lnSpc>
              <a:buFont typeface="Arial"/>
              <a:buChar char="•"/>
            </a:pPr>
            <a:r>
              <a:rPr lang="en-US" sz="2400">
                <a:solidFill>
                  <a:srgbClr val="333333"/>
                </a:solidFill>
                <a:latin typeface="Poppins Light"/>
              </a:rPr>
              <a:t>Liudmila Prokhorenkova, Gleb Gusev, Aleksandr Vorobev, Anna Veronika Dorogush, and Andrey Gulin. 2018. CatBoost: unbiased boosting with categorical features. In Proceedings of the 32nd International Conference on Neural Information Processing Systems (NIPS'18). Curran Associates Inc., Red Hook, NY, USA, 6639–6649.</a:t>
            </a:r>
          </a:p>
        </p:txBody>
      </p:sp>
      <p:grpSp>
        <p:nvGrpSpPr>
          <p:cNvPr name="Group 7" id="7"/>
          <p:cNvGrpSpPr/>
          <p:nvPr/>
        </p:nvGrpSpPr>
        <p:grpSpPr>
          <a:xfrm rot="0">
            <a:off x="0" y="1275353"/>
            <a:ext cx="1028700" cy="429660"/>
            <a:chOff x="0" y="0"/>
            <a:chExt cx="270933" cy="113161"/>
          </a:xfrm>
        </p:grpSpPr>
        <p:sp>
          <p:nvSpPr>
            <p:cNvPr name="Freeform 8" id="8"/>
            <p:cNvSpPr/>
            <p:nvPr/>
          </p:nvSpPr>
          <p:spPr>
            <a:xfrm flipH="false" flipV="false" rot="0">
              <a:off x="0" y="0"/>
              <a:ext cx="270933" cy="113161"/>
            </a:xfrm>
            <a:custGeom>
              <a:avLst/>
              <a:gdLst/>
              <a:ahLst/>
              <a:cxnLst/>
              <a:rect r="r" b="b" t="t" l="l"/>
              <a:pathLst>
                <a:path h="113161" w="270933">
                  <a:moveTo>
                    <a:pt x="0" y="0"/>
                  </a:moveTo>
                  <a:lnTo>
                    <a:pt x="270933" y="0"/>
                  </a:lnTo>
                  <a:lnTo>
                    <a:pt x="270933" y="113161"/>
                  </a:lnTo>
                  <a:lnTo>
                    <a:pt x="0" y="113161"/>
                  </a:lnTo>
                  <a:close/>
                </a:path>
              </a:pathLst>
            </a:custGeom>
            <a:solidFill>
              <a:srgbClr val="00C49A"/>
            </a:solidFill>
          </p:spPr>
        </p:sp>
        <p:sp>
          <p:nvSpPr>
            <p:cNvPr name="TextBox 9" id="9"/>
            <p:cNvSpPr txBox="true"/>
            <p:nvPr/>
          </p:nvSpPr>
          <p:spPr>
            <a:xfrm>
              <a:off x="0" y="-47625"/>
              <a:ext cx="270933" cy="160786"/>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AutoShape 4" id="4"/>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5" id="5"/>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AutoShape 6" id="6"/>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Freeform 7" id="7"/>
          <p:cNvSpPr/>
          <p:nvPr/>
        </p:nvSpPr>
        <p:spPr>
          <a:xfrm flipH="false" flipV="false" rot="0">
            <a:off x="10693164" y="4615626"/>
            <a:ext cx="6397781" cy="5446111"/>
          </a:xfrm>
          <a:custGeom>
            <a:avLst/>
            <a:gdLst/>
            <a:ahLst/>
            <a:cxnLst/>
            <a:rect r="r" b="b" t="t" l="l"/>
            <a:pathLst>
              <a:path h="5446111" w="6397781">
                <a:moveTo>
                  <a:pt x="0" y="0"/>
                </a:moveTo>
                <a:lnTo>
                  <a:pt x="6397780" y="0"/>
                </a:lnTo>
                <a:lnTo>
                  <a:pt x="6397780" y="5446111"/>
                </a:lnTo>
                <a:lnTo>
                  <a:pt x="0" y="54461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065796"/>
            <a:ext cx="9386462" cy="24479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name="TextBox 9" id="9"/>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10" id="10"/>
          <p:cNvSpPr txBox="true"/>
          <p:nvPr/>
        </p:nvSpPr>
        <p:spPr>
          <a:xfrm rot="0">
            <a:off x="10415162" y="1069668"/>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Dr. Bharti</a:t>
            </a:r>
          </a:p>
        </p:txBody>
      </p:sp>
      <p:sp>
        <p:nvSpPr>
          <p:cNvPr name="TextBox 11" id="11"/>
          <p:cNvSpPr txBox="true"/>
          <p:nvPr/>
        </p:nvSpPr>
        <p:spPr>
          <a:xfrm rot="0">
            <a:off x="1028700" y="402916"/>
            <a:ext cx="3996127" cy="405765"/>
          </a:xfrm>
          <a:prstGeom prst="rect">
            <a:avLst/>
          </a:prstGeom>
        </p:spPr>
        <p:txBody>
          <a:bodyPr anchor="t" rtlCol="false" tIns="0" lIns="0" bIns="0" rIns="0">
            <a:spAutoFit/>
          </a:bodyPr>
          <a:lstStyle/>
          <a:p>
            <a:pPr>
              <a:lnSpc>
                <a:spcPts val="3359"/>
              </a:lnSpc>
            </a:pPr>
            <a:r>
              <a:rPr lang="en-US" sz="2400">
                <a:solidFill>
                  <a:srgbClr val="333333"/>
                </a:solidFill>
                <a:latin typeface="Poppins Medium"/>
              </a:rPr>
              <a:t>26/11/2023</a:t>
            </a:r>
          </a:p>
        </p:txBody>
      </p:sp>
      <p:sp>
        <p:nvSpPr>
          <p:cNvPr name="TextBox 12" id="12"/>
          <p:cNvSpPr txBox="true"/>
          <p:nvPr/>
        </p:nvSpPr>
        <p:spPr>
          <a:xfrm rot="0">
            <a:off x="1028700" y="1069668"/>
            <a:ext cx="3996127" cy="8248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Department of Computer Science, University of Delhi</a:t>
            </a:r>
          </a:p>
        </p:txBody>
      </p:sp>
      <p:sp>
        <p:nvSpPr>
          <p:cNvPr name="TextBox 13" id="13"/>
          <p:cNvSpPr txBox="true"/>
          <p:nvPr/>
        </p:nvSpPr>
        <p:spPr>
          <a:xfrm rot="0">
            <a:off x="14355767"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TextBox 14" id="14"/>
          <p:cNvSpPr txBox="true"/>
          <p:nvPr/>
        </p:nvSpPr>
        <p:spPr>
          <a:xfrm rot="0">
            <a:off x="14668285" y="846668"/>
            <a:ext cx="2903533" cy="12439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Aman Gaur(10)</a:t>
            </a:r>
          </a:p>
          <a:p>
            <a:pPr algn="r">
              <a:lnSpc>
                <a:spcPts val="3359"/>
              </a:lnSpc>
            </a:pPr>
            <a:r>
              <a:rPr lang="en-US" sz="2400">
                <a:solidFill>
                  <a:srgbClr val="333333"/>
                </a:solidFill>
                <a:latin typeface="Poppins Light"/>
              </a:rPr>
              <a:t>Sagar Rathore(49)</a:t>
            </a:r>
          </a:p>
          <a:p>
            <a:pPr algn="r">
              <a:lnSpc>
                <a:spcPts val="3359"/>
              </a:lnSpc>
            </a:pPr>
            <a:r>
              <a:rPr lang="en-US" sz="2400">
                <a:solidFill>
                  <a:srgbClr val="333333"/>
                </a:solidFill>
                <a:latin typeface="Poppins Light"/>
              </a:rPr>
              <a:t>Satyam Sahu(51)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8826024" y="2755257"/>
            <a:ext cx="8092122" cy="7842002"/>
          </a:xfrm>
          <a:custGeom>
            <a:avLst/>
            <a:gdLst/>
            <a:ahLst/>
            <a:cxnLst/>
            <a:rect r="r" b="b" t="t" l="l"/>
            <a:pathLst>
              <a:path h="7842002" w="8092122">
                <a:moveTo>
                  <a:pt x="0" y="0"/>
                </a:moveTo>
                <a:lnTo>
                  <a:pt x="8092123" y="0"/>
                </a:lnTo>
                <a:lnTo>
                  <a:pt x="8092123" y="7842003"/>
                </a:lnTo>
                <a:lnTo>
                  <a:pt x="0" y="7842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93076" y="188595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Introduction</a:t>
            </a:r>
          </a:p>
        </p:txBody>
      </p:sp>
      <p:sp>
        <p:nvSpPr>
          <p:cNvPr name="TextBox 6" id="6"/>
          <p:cNvSpPr txBox="true"/>
          <p:nvPr/>
        </p:nvSpPr>
        <p:spPr>
          <a:xfrm rot="0">
            <a:off x="423885" y="1885950"/>
            <a:ext cx="538253"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Bold"/>
              </a:rPr>
              <a:t>I</a:t>
            </a:r>
          </a:p>
        </p:txBody>
      </p:sp>
      <p:sp>
        <p:nvSpPr>
          <p:cNvPr name="TextBox 7" id="7"/>
          <p:cNvSpPr txBox="true"/>
          <p:nvPr/>
        </p:nvSpPr>
        <p:spPr>
          <a:xfrm rot="0">
            <a:off x="1393076" y="3268980"/>
            <a:ext cx="7197914" cy="59321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In the field of Data MIning, there are numerous models available, and selecting the most appropriate one for your predictive analysis can be challenging. This project explores several models, including decision trees, random forests, XGBoos, LightGBM and catboost to develop a classifier for predicting horse health status based on their past medical records. We will evaluate the accuracy of each model using unseen data and calculate their respective F1 scores.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9911231" y="2012801"/>
            <a:ext cx="6883091" cy="8274199"/>
          </a:xfrm>
          <a:custGeom>
            <a:avLst/>
            <a:gdLst/>
            <a:ahLst/>
            <a:cxnLst/>
            <a:rect r="r" b="b" t="t" l="l"/>
            <a:pathLst>
              <a:path h="8274199" w="6883091">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1176" y="3097018"/>
            <a:ext cx="7750860" cy="484632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Develop a predictive model that accurately assesses the survival probability of horses based on their historical medical records. The model should effectively utilize the available data to identify patterns and relationships between medical conditions and survival outcomes. This model can be instrumental in improving equine healthcare and aiding veterinarians in making informed treatment decisions.</a:t>
            </a:r>
          </a:p>
        </p:txBody>
      </p:sp>
      <p:sp>
        <p:nvSpPr>
          <p:cNvPr name="TextBox 6" id="6"/>
          <p:cNvSpPr txBox="true"/>
          <p:nvPr/>
        </p:nvSpPr>
        <p:spPr>
          <a:xfrm rot="0">
            <a:off x="1412126" y="150495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Problem Statement</a:t>
            </a:r>
          </a:p>
        </p:txBody>
      </p:sp>
      <p:sp>
        <p:nvSpPr>
          <p:cNvPr name="TextBox 7" id="7"/>
          <p:cNvSpPr txBox="true"/>
          <p:nvPr/>
        </p:nvSpPr>
        <p:spPr>
          <a:xfrm rot="0">
            <a:off x="423885" y="1504950"/>
            <a:ext cx="538253"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a:rPr>
              <a:t>II</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3076" y="1028700"/>
            <a:ext cx="10592755" cy="723900"/>
          </a:xfrm>
          <a:prstGeom prst="rect">
            <a:avLst/>
          </a:prstGeom>
        </p:spPr>
        <p:txBody>
          <a:bodyPr anchor="t" rtlCol="false" tIns="0" lIns="0" bIns="0" rIns="0">
            <a:spAutoFit/>
          </a:bodyPr>
          <a:lstStyle/>
          <a:p>
            <a:pPr>
              <a:lnSpc>
                <a:spcPts val="5759"/>
              </a:lnSpc>
            </a:pPr>
            <a:r>
              <a:rPr lang="en-US" sz="4800" spc="148">
                <a:solidFill>
                  <a:srgbClr val="333333"/>
                </a:solidFill>
                <a:latin typeface="Poppins Medium"/>
              </a:rPr>
              <a:t>Methodology</a:t>
            </a:r>
          </a:p>
        </p:txBody>
      </p:sp>
      <p:sp>
        <p:nvSpPr>
          <p:cNvPr name="TextBox 5" id="5"/>
          <p:cNvSpPr txBox="true"/>
          <p:nvPr/>
        </p:nvSpPr>
        <p:spPr>
          <a:xfrm rot="0">
            <a:off x="423885" y="1028700"/>
            <a:ext cx="604815" cy="723900"/>
          </a:xfrm>
          <a:prstGeom prst="rect">
            <a:avLst/>
          </a:prstGeom>
        </p:spPr>
        <p:txBody>
          <a:bodyPr anchor="t" rtlCol="false" tIns="0" lIns="0" bIns="0" rIns="0">
            <a:spAutoFit/>
          </a:bodyPr>
          <a:lstStyle/>
          <a:p>
            <a:pPr algn="ctr">
              <a:lnSpc>
                <a:spcPts val="5759"/>
              </a:lnSpc>
            </a:pPr>
            <a:r>
              <a:rPr lang="en-US" sz="4800" spc="148">
                <a:solidFill>
                  <a:srgbClr val="333333"/>
                </a:solidFill>
                <a:latin typeface="Poppins Medium"/>
              </a:rPr>
              <a:t>III</a:t>
            </a:r>
          </a:p>
        </p:txBody>
      </p:sp>
      <p:sp>
        <p:nvSpPr>
          <p:cNvPr name="TextBox 6" id="6"/>
          <p:cNvSpPr txBox="true"/>
          <p:nvPr/>
        </p:nvSpPr>
        <p:spPr>
          <a:xfrm rot="0">
            <a:off x="1393140" y="2190750"/>
            <a:ext cx="14766463"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methodology for depends on following phases for prediction of survival of horse.</a:t>
            </a:r>
          </a:p>
          <a:p>
            <a:pPr>
              <a:lnSpc>
                <a:spcPts val="4320"/>
              </a:lnSpc>
            </a:pPr>
          </a:p>
        </p:txBody>
      </p:sp>
      <p:sp>
        <p:nvSpPr>
          <p:cNvPr name="TextBox 7" id="7"/>
          <p:cNvSpPr txBox="true"/>
          <p:nvPr/>
        </p:nvSpPr>
        <p:spPr>
          <a:xfrm rot="0">
            <a:off x="1459815" y="3093720"/>
            <a:ext cx="15391656" cy="59321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Bold"/>
              </a:rPr>
              <a:t>Data Preprocessing</a:t>
            </a:r>
            <a:r>
              <a:rPr lang="en-US" sz="2400">
                <a:solidFill>
                  <a:srgbClr val="333333"/>
                </a:solidFill>
                <a:latin typeface="Poppins Light"/>
              </a:rPr>
              <a:t>: Getting the dataset, and cleaning the dataset to address missing values, inconsistencies, and outliers. Employ techniques such as imputation, data transformation, and error correction, if needed. And to perform </a:t>
            </a:r>
            <a:r>
              <a:rPr lang="en-US" sz="2400">
                <a:solidFill>
                  <a:srgbClr val="333333"/>
                </a:solidFill>
                <a:latin typeface="Poppins Light Bold"/>
              </a:rPr>
              <a:t>Data Exploration</a:t>
            </a:r>
            <a:r>
              <a:rPr lang="en-US" sz="2400">
                <a:solidFill>
                  <a:srgbClr val="333333"/>
                </a:solidFill>
                <a:latin typeface="Poppins Light"/>
              </a:rPr>
              <a:t> to analyze to understand the distribution of variables, and identify potential patterns.</a:t>
            </a:r>
          </a:p>
          <a:p>
            <a:pPr marL="518160" indent="-259080" lvl="1">
              <a:lnSpc>
                <a:spcPts val="4320"/>
              </a:lnSpc>
              <a:buFont typeface="Arial"/>
              <a:buChar char="•"/>
            </a:pPr>
            <a:r>
              <a:rPr lang="en-US" sz="2400">
                <a:solidFill>
                  <a:srgbClr val="333333"/>
                </a:solidFill>
                <a:latin typeface="Poppins Light Bold"/>
              </a:rPr>
              <a:t>Feature Engineering: </a:t>
            </a:r>
            <a:r>
              <a:rPr lang="en-US" sz="2400">
                <a:solidFill>
                  <a:srgbClr val="333333"/>
                </a:solidFill>
                <a:latin typeface="Poppins Light"/>
              </a:rPr>
              <a:t>The process of selecting and transforming features. This includes features scaling normalization and encoding categorical attributes.</a:t>
            </a:r>
          </a:p>
          <a:p>
            <a:pPr marL="518160" indent="-259080" lvl="1">
              <a:lnSpc>
                <a:spcPts val="4320"/>
              </a:lnSpc>
              <a:buFont typeface="Arial"/>
              <a:buChar char="•"/>
            </a:pPr>
            <a:r>
              <a:rPr lang="en-US" sz="2400">
                <a:solidFill>
                  <a:srgbClr val="333333"/>
                </a:solidFill>
                <a:latin typeface="Poppins Light Bold"/>
              </a:rPr>
              <a:t>Model Selection And Training: </a:t>
            </a:r>
            <a:r>
              <a:rPr lang="en-US" sz="2400">
                <a:solidFill>
                  <a:srgbClr val="333333"/>
                </a:solidFill>
                <a:latin typeface="Poppins Light"/>
              </a:rPr>
              <a:t> Evaluate the performance of various machine learning models. Utilize a cross-validation approach to ensure unbiased evaluation.</a:t>
            </a:r>
          </a:p>
          <a:p>
            <a:pPr marL="518160" indent="-259080" lvl="1">
              <a:lnSpc>
                <a:spcPts val="4320"/>
              </a:lnSpc>
              <a:buFont typeface="Arial"/>
              <a:buChar char="•"/>
            </a:pPr>
            <a:r>
              <a:rPr lang="en-US" sz="2400">
                <a:solidFill>
                  <a:srgbClr val="333333"/>
                </a:solidFill>
                <a:latin typeface="Poppins Light Bold"/>
              </a:rPr>
              <a:t>Model Evaluation:</a:t>
            </a:r>
            <a:r>
              <a:rPr lang="en-US" sz="2400">
                <a:solidFill>
                  <a:srgbClr val="333333"/>
                </a:solidFill>
                <a:latin typeface="Poppins Light"/>
              </a:rPr>
              <a:t> </a:t>
            </a:r>
            <a:r>
              <a:rPr lang="en-US" sz="2400">
                <a:solidFill>
                  <a:srgbClr val="333333"/>
                </a:solidFill>
                <a:latin typeface="Poppins Light Medium"/>
              </a:rPr>
              <a:t>Performance Metrics:</a:t>
            </a:r>
            <a:r>
              <a:rPr lang="en-US" sz="2400">
                <a:solidFill>
                  <a:srgbClr val="333333"/>
                </a:solidFill>
                <a:latin typeface="Poppins Light"/>
              </a:rPr>
              <a:t> Evaluate the final model using metrics such as accuracy, precision, recall, and F1-score on an unseen test dataset. Analyze the errors made by the model to identify potential biases or limitations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33690" y="1978136"/>
            <a:ext cx="4499449" cy="3673186"/>
          </a:xfrm>
          <a:custGeom>
            <a:avLst/>
            <a:gdLst/>
            <a:ahLst/>
            <a:cxnLst/>
            <a:rect r="r" b="b" t="t" l="l"/>
            <a:pathLst>
              <a:path h="3673186" w="4499449">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5007" y="5131475"/>
            <a:ext cx="5503952" cy="5483938"/>
          </a:xfrm>
          <a:custGeom>
            <a:avLst/>
            <a:gdLst/>
            <a:ahLst/>
            <a:cxnLst/>
            <a:rect r="r" b="b" t="t" l="l"/>
            <a:pathLst>
              <a:path h="5483938" w="5503952">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918240" y="2314531"/>
            <a:ext cx="5032169"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Dataset</a:t>
            </a:r>
          </a:p>
        </p:txBody>
      </p:sp>
      <p:sp>
        <p:nvSpPr>
          <p:cNvPr name="TextBox 7" id="7"/>
          <p:cNvSpPr txBox="true"/>
          <p:nvPr/>
        </p:nvSpPr>
        <p:spPr>
          <a:xfrm rot="0">
            <a:off x="7851565" y="3995775"/>
            <a:ext cx="9426785" cy="32175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The dataset “</a:t>
            </a:r>
            <a:r>
              <a:rPr lang="en-US" sz="2400">
                <a:solidFill>
                  <a:srgbClr val="333333"/>
                </a:solidFill>
                <a:latin typeface="Poppins Light Bold"/>
              </a:rPr>
              <a:t>Horse Colic”</a:t>
            </a:r>
            <a:r>
              <a:rPr lang="en-US" sz="2400">
                <a:solidFill>
                  <a:srgbClr val="333333"/>
                </a:solidFill>
                <a:latin typeface="Poppins Light"/>
              </a:rPr>
              <a:t> was picked up from </a:t>
            </a:r>
            <a:r>
              <a:rPr lang="en-US" sz="2400">
                <a:solidFill>
                  <a:srgbClr val="333333"/>
                </a:solidFill>
                <a:latin typeface="Poppins Light Bold"/>
              </a:rPr>
              <a:t>UC Irvine Machine Learning Repository.</a:t>
            </a:r>
            <a:r>
              <a:rPr lang="en-US" sz="2400">
                <a:solidFill>
                  <a:srgbClr val="333333"/>
                </a:solidFill>
                <a:latin typeface="Poppins Light"/>
              </a:rPr>
              <a:t> The dataset is divided into 27 main features and about 300 data objects. the dataset is rich in missing values(about 30 percent) with discrete, nominal, and continuous data types.</a:t>
            </a:r>
          </a:p>
          <a:p>
            <a:pPr>
              <a:lnSpc>
                <a:spcPts val="4320"/>
              </a:lnSpc>
            </a:pPr>
          </a:p>
        </p:txBody>
      </p:sp>
      <p:sp>
        <p:nvSpPr>
          <p:cNvPr name="TextBox 8" id="8"/>
          <p:cNvSpPr txBox="true"/>
          <p:nvPr/>
        </p:nvSpPr>
        <p:spPr>
          <a:xfrm rot="0">
            <a:off x="7535838" y="2314531"/>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411102" y="847725"/>
            <a:ext cx="6700639"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Feature Description</a:t>
            </a:r>
          </a:p>
        </p:txBody>
      </p:sp>
      <p:sp>
        <p:nvSpPr>
          <p:cNvPr name="TextBox 3" id="3"/>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1219901" y="2194560"/>
            <a:ext cx="16280144" cy="7560945"/>
          </a:xfrm>
          <a:prstGeom prst="rect">
            <a:avLst/>
          </a:prstGeom>
        </p:spPr>
        <p:txBody>
          <a:bodyPr anchor="t" rtlCol="false" tIns="0" lIns="0" bIns="0" rIns="0">
            <a:spAutoFit/>
          </a:bodyPr>
          <a:lstStyle/>
          <a:p>
            <a:pPr>
              <a:lnSpc>
                <a:spcPts val="4320"/>
              </a:lnSpc>
            </a:pPr>
            <a:r>
              <a:rPr lang="en-US" sz="2400">
                <a:solidFill>
                  <a:srgbClr val="333333"/>
                </a:solidFill>
                <a:latin typeface="Poppins Light Bold"/>
              </a:rPr>
              <a:t>To gain a deeper understanding of the dataset, given below are some of its features and their descriptions.</a:t>
            </a:r>
          </a:p>
          <a:p>
            <a:pPr marL="518160" indent="-259080" lvl="1">
              <a:lnSpc>
                <a:spcPts val="4320"/>
              </a:lnSpc>
              <a:buFont typeface="Arial"/>
              <a:buChar char="•"/>
            </a:pPr>
            <a:r>
              <a:rPr lang="en-US" sz="2400">
                <a:solidFill>
                  <a:srgbClr val="333333"/>
                </a:solidFill>
                <a:latin typeface="Poppins Light Bold"/>
              </a:rPr>
              <a:t>Surgery </a:t>
            </a:r>
            <a:r>
              <a:rPr lang="en-US" sz="2400">
                <a:solidFill>
                  <a:srgbClr val="333333"/>
                </a:solidFill>
                <a:latin typeface="Poppins Light"/>
              </a:rPr>
              <a:t>- Whether the h</a:t>
            </a:r>
            <a:r>
              <a:rPr lang="en-US" sz="2400">
                <a:solidFill>
                  <a:srgbClr val="333333"/>
                </a:solidFill>
                <a:latin typeface="Poppins Light"/>
              </a:rPr>
              <a:t>orse </a:t>
            </a:r>
            <a:r>
              <a:rPr lang="en-US" sz="2400">
                <a:solidFill>
                  <a:srgbClr val="333333"/>
                </a:solidFill>
                <a:latin typeface="Poppins Light"/>
              </a:rPr>
              <a:t>was treated with surgery</a:t>
            </a:r>
            <a:r>
              <a:rPr lang="en-US" sz="2400">
                <a:solidFill>
                  <a:srgbClr val="333333"/>
                </a:solidFill>
                <a:latin typeface="Poppins Light"/>
              </a:rPr>
              <a:t> </a:t>
            </a:r>
            <a:r>
              <a:rPr lang="en-US" sz="2400">
                <a:solidFill>
                  <a:srgbClr val="333333"/>
                </a:solidFill>
                <a:latin typeface="Poppins Light"/>
              </a:rPr>
              <a:t>o</a:t>
            </a:r>
            <a:r>
              <a:rPr lang="en-US" sz="2400">
                <a:solidFill>
                  <a:srgbClr val="333333"/>
                </a:solidFill>
                <a:latin typeface="Poppins Light"/>
              </a:rPr>
              <a:t>r</a:t>
            </a:r>
            <a:r>
              <a:rPr lang="en-US" sz="2400">
                <a:solidFill>
                  <a:srgbClr val="333333"/>
                </a:solidFill>
                <a:latin typeface="Poppins Light"/>
              </a:rPr>
              <a:t> </a:t>
            </a:r>
            <a:r>
              <a:rPr lang="en-US" sz="2400">
                <a:solidFill>
                  <a:srgbClr val="333333"/>
                </a:solidFill>
                <a:latin typeface="Poppins Light"/>
              </a:rPr>
              <a:t>n</a:t>
            </a:r>
            <a:r>
              <a:rPr lang="en-US" sz="2400">
                <a:solidFill>
                  <a:srgbClr val="333333"/>
                </a:solidFill>
                <a:latin typeface="Poppins Light"/>
              </a:rPr>
              <a:t>ot.</a:t>
            </a:r>
          </a:p>
          <a:p>
            <a:pPr marL="518160" indent="-259080" lvl="1">
              <a:lnSpc>
                <a:spcPts val="4320"/>
              </a:lnSpc>
              <a:buFont typeface="Arial"/>
              <a:buChar char="•"/>
            </a:pPr>
            <a:r>
              <a:rPr lang="en-US" sz="2400">
                <a:solidFill>
                  <a:srgbClr val="333333"/>
                </a:solidFill>
                <a:latin typeface="Poppins Light Bold"/>
              </a:rPr>
              <a:t>Age</a:t>
            </a:r>
            <a:r>
              <a:rPr lang="en-US" sz="2400">
                <a:solidFill>
                  <a:srgbClr val="333333"/>
                </a:solidFill>
                <a:latin typeface="Poppins Light"/>
              </a:rPr>
              <a:t> -</a:t>
            </a:r>
            <a:r>
              <a:rPr lang="en-US" sz="2400">
                <a:solidFill>
                  <a:srgbClr val="333333"/>
                </a:solidFill>
                <a:latin typeface="Poppins Light"/>
              </a:rPr>
              <a:t> </a:t>
            </a:r>
            <a:r>
              <a:rPr lang="en-US" sz="2400">
                <a:solidFill>
                  <a:srgbClr val="333333"/>
                </a:solidFill>
                <a:latin typeface="Poppins Light"/>
              </a:rPr>
              <a:t>Ag</a:t>
            </a:r>
            <a:r>
              <a:rPr lang="en-US" sz="2400">
                <a:solidFill>
                  <a:srgbClr val="333333"/>
                </a:solidFill>
                <a:latin typeface="Poppins Light"/>
              </a:rPr>
              <a:t>e </a:t>
            </a:r>
            <a:r>
              <a:rPr lang="en-US" sz="2400">
                <a:solidFill>
                  <a:srgbClr val="333333"/>
                </a:solidFill>
                <a:latin typeface="Poppins Light"/>
              </a:rPr>
              <a:t>of th</a:t>
            </a:r>
            <a:r>
              <a:rPr lang="en-US" sz="2400">
                <a:solidFill>
                  <a:srgbClr val="333333"/>
                </a:solidFill>
                <a:latin typeface="Poppins Light"/>
              </a:rPr>
              <a:t>e</a:t>
            </a:r>
            <a:r>
              <a:rPr lang="en-US" sz="2400">
                <a:solidFill>
                  <a:srgbClr val="333333"/>
                </a:solidFill>
                <a:latin typeface="Poppins Light"/>
              </a:rPr>
              <a:t> ho</a:t>
            </a:r>
            <a:r>
              <a:rPr lang="en-US" sz="2400">
                <a:solidFill>
                  <a:srgbClr val="333333"/>
                </a:solidFill>
                <a:latin typeface="Poppins Light"/>
              </a:rPr>
              <a:t>r</a:t>
            </a:r>
            <a:r>
              <a:rPr lang="en-US" sz="2400">
                <a:solidFill>
                  <a:srgbClr val="333333"/>
                </a:solidFill>
                <a:latin typeface="Poppins Light"/>
              </a:rPr>
              <a:t>se (you</a:t>
            </a:r>
            <a:r>
              <a:rPr lang="en-US" sz="2400">
                <a:solidFill>
                  <a:srgbClr val="333333"/>
                </a:solidFill>
                <a:latin typeface="Poppins Light"/>
              </a:rPr>
              <a:t>ng </a:t>
            </a:r>
            <a:r>
              <a:rPr lang="en-US" sz="2400">
                <a:solidFill>
                  <a:srgbClr val="333333"/>
                </a:solidFill>
                <a:latin typeface="Poppins Light"/>
              </a:rPr>
              <a:t>m</a:t>
            </a:r>
            <a:r>
              <a:rPr lang="en-US" sz="2400">
                <a:solidFill>
                  <a:srgbClr val="333333"/>
                </a:solidFill>
                <a:latin typeface="Poppins Light"/>
              </a:rPr>
              <a:t>e</a:t>
            </a:r>
            <a:r>
              <a:rPr lang="en-US" sz="2400">
                <a:solidFill>
                  <a:srgbClr val="333333"/>
                </a:solidFill>
                <a:latin typeface="Poppins Light"/>
              </a:rPr>
              <a:t>an &lt;6 m</a:t>
            </a:r>
            <a:r>
              <a:rPr lang="en-US" sz="2400">
                <a:solidFill>
                  <a:srgbClr val="333333"/>
                </a:solidFill>
                <a:latin typeface="Poppins Light"/>
              </a:rPr>
              <a:t>o</a:t>
            </a:r>
            <a:r>
              <a:rPr lang="en-US" sz="2400">
                <a:solidFill>
                  <a:srgbClr val="333333"/>
                </a:solidFill>
                <a:latin typeface="Poppins Light"/>
              </a:rPr>
              <a:t>nth</a:t>
            </a:r>
            <a:r>
              <a:rPr lang="en-US" sz="2400">
                <a:solidFill>
                  <a:srgbClr val="333333"/>
                </a:solidFill>
                <a:latin typeface="Poppins Light"/>
              </a:rPr>
              <a:t>s</a:t>
            </a:r>
            <a:r>
              <a:rPr lang="en-US" sz="2400">
                <a:solidFill>
                  <a:srgbClr val="333333"/>
                </a:solidFill>
                <a:latin typeface="Poppins Light"/>
              </a:rPr>
              <a:t>).</a:t>
            </a:r>
          </a:p>
          <a:p>
            <a:pPr marL="518160" indent="-259080" lvl="1">
              <a:lnSpc>
                <a:spcPts val="4320"/>
              </a:lnSpc>
              <a:buFont typeface="Arial"/>
              <a:buChar char="•"/>
            </a:pPr>
            <a:r>
              <a:rPr lang="en-US" sz="2400">
                <a:solidFill>
                  <a:srgbClr val="333333"/>
                </a:solidFill>
                <a:latin typeface="Poppins Light Bold"/>
              </a:rPr>
              <a:t>Hospital_Number </a:t>
            </a:r>
            <a:r>
              <a:rPr lang="en-US" sz="2400">
                <a:solidFill>
                  <a:srgbClr val="333333"/>
                </a:solidFill>
                <a:latin typeface="Poppins Light"/>
              </a:rPr>
              <a:t>- The case number assigned to the horse (may not be unique if the horse is treated &gt;1 time).</a:t>
            </a:r>
          </a:p>
          <a:p>
            <a:pPr marL="518160" indent="-259080" lvl="1">
              <a:lnSpc>
                <a:spcPts val="4320"/>
              </a:lnSpc>
              <a:buFont typeface="Arial"/>
              <a:buChar char="•"/>
            </a:pPr>
            <a:r>
              <a:rPr lang="en-US" sz="2400">
                <a:solidFill>
                  <a:srgbClr val="333333"/>
                </a:solidFill>
                <a:latin typeface="Poppins Light Bold"/>
              </a:rPr>
              <a:t>Rectal_Temp</a:t>
            </a:r>
            <a:r>
              <a:rPr lang="en-US" sz="2400">
                <a:solidFill>
                  <a:srgbClr val="333333"/>
                </a:solidFill>
                <a:latin typeface="Poppins Light"/>
              </a:rPr>
              <a:t> - The normal temperature is 37.8 (Celcius degrees) and will usually change as the problem progresses. It may start out normal, then become elevated because of the lesion, passing back through the normal range as the horse goes into shock.</a:t>
            </a:r>
          </a:p>
          <a:p>
            <a:pPr marL="518160" indent="-259080" lvl="1">
              <a:lnSpc>
                <a:spcPts val="4320"/>
              </a:lnSpc>
              <a:buFont typeface="Arial"/>
              <a:buChar char="•"/>
            </a:pPr>
            <a:r>
              <a:rPr lang="en-US" sz="2400">
                <a:solidFill>
                  <a:srgbClr val="333333"/>
                </a:solidFill>
                <a:latin typeface="Poppins Light Bold"/>
              </a:rPr>
              <a:t>Pulse </a:t>
            </a:r>
            <a:r>
              <a:rPr lang="en-US" sz="2400">
                <a:solidFill>
                  <a:srgbClr val="333333"/>
                </a:solidFill>
                <a:latin typeface="Poppins Light"/>
              </a:rPr>
              <a:t>- Heart rate in beats per minute. This reflects the heart condition: 30 - 40 is normal for adult horses. It's rare to have a lower-than-normal rate, although athletic horses may have a rate of 20 - 25. Animals with painful lesions or suffering from circulatory shock may have an elevated heart rate.</a:t>
            </a:r>
          </a:p>
          <a:p>
            <a:pPr marL="518160" indent="-259080" lvl="1">
              <a:lnSpc>
                <a:spcPts val="4320"/>
              </a:lnSpc>
              <a:buFont typeface="Arial"/>
              <a:buChar char="•"/>
            </a:pPr>
            <a:r>
              <a:rPr lang="en-US" sz="2400">
                <a:solidFill>
                  <a:srgbClr val="333333"/>
                </a:solidFill>
                <a:latin typeface="Poppins Light Bold"/>
              </a:rPr>
              <a:t>Respiratory_Rate </a:t>
            </a:r>
            <a:r>
              <a:rPr lang="en-US" sz="2400">
                <a:solidFill>
                  <a:srgbClr val="333333"/>
                </a:solidFill>
                <a:latin typeface="Poppins Light"/>
              </a:rPr>
              <a:t>- The normal rate is 88 to 10 and usefulness is doubtful due to the great fluctuations.</a:t>
            </a:r>
          </a:p>
          <a:p>
            <a:pPr>
              <a:lnSpc>
                <a:spcPts val="4320"/>
              </a:lnSpc>
            </a:pPr>
          </a:p>
          <a:p>
            <a:pPr>
              <a:lnSpc>
                <a:spcPts val="4320"/>
              </a:lnSpc>
            </a:pP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graphicFrame>
        <p:nvGraphicFramePr>
          <p:cNvPr name="Table 4" id="4"/>
          <p:cNvGraphicFramePr>
            <a:graphicFrameLocks noGrp="true"/>
          </p:cNvGraphicFramePr>
          <p:nvPr/>
        </p:nvGraphicFramePr>
        <p:xfrm>
          <a:off x="10182745" y="3779520"/>
          <a:ext cx="5678504" cy="5848350"/>
        </p:xfrm>
        <a:graphic>
          <a:graphicData uri="http://schemas.openxmlformats.org/drawingml/2006/table">
            <a:tbl>
              <a:tblPr/>
              <a:tblGrid>
                <a:gridCol w="2479179"/>
                <a:gridCol w="3090286"/>
              </a:tblGrid>
              <a:tr h="458694">
                <a:tc>
                  <a:txBody>
                    <a:bodyPr anchor="t" rtlCol="false"/>
                    <a:lstStyle/>
                    <a:p>
                      <a:pPr algn="l">
                        <a:lnSpc>
                          <a:spcPts val="1679"/>
                        </a:lnSpc>
                        <a:defRPr/>
                      </a:pPr>
                      <a:r>
                        <a:rPr lang="en-US" sz="1200">
                          <a:solidFill>
                            <a:srgbClr val="000000"/>
                          </a:solidFill>
                          <a:latin typeface="Poppins Medium"/>
                        </a:rPr>
                        <a:t>Attribute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c>
                  <a:txBody>
                    <a:bodyPr anchor="t" rtlCol="false"/>
                    <a:lstStyle/>
                    <a:p>
                      <a:pPr algn="l">
                        <a:lnSpc>
                          <a:spcPts val="1679"/>
                        </a:lnSpc>
                        <a:defRPr/>
                      </a:pPr>
                      <a:r>
                        <a:rPr lang="en-US" sz="1200">
                          <a:solidFill>
                            <a:srgbClr val="000000"/>
                          </a:solidFill>
                          <a:latin typeface="Poppins Medium"/>
                        </a:rPr>
                        <a:t>Values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C491"/>
                    </a:solidFill>
                  </a:tcPr>
                </a:tc>
              </a:tr>
              <a:tr h="458694">
                <a:tc>
                  <a:txBody>
                    <a:bodyPr anchor="t" rtlCol="false"/>
                    <a:lstStyle/>
                    <a:p>
                      <a:pPr algn="l">
                        <a:lnSpc>
                          <a:spcPts val="1679"/>
                        </a:lnSpc>
                        <a:defRPr/>
                      </a:pPr>
                      <a:r>
                        <a:rPr lang="en-US" sz="1200">
                          <a:solidFill>
                            <a:srgbClr val="000000"/>
                          </a:solidFill>
                          <a:latin typeface="Poppins Medium"/>
                        </a:rPr>
                        <a:t>surgery?</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Yes, 2 = 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Age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Adult, 2 = Young (&lt; 6 months)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temperature of extremities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Normal, 2 = Warm, 3 = Cool, 4 = Cold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peripheral pulse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Normal, 2 = Increased, 3 = Reduced, 4 = Absent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capillary refill time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&lt; 3 seconds, 2 = &gt;= 3 seconds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9399">
                <a:tc>
                  <a:txBody>
                    <a:bodyPr anchor="t" rtlCol="false"/>
                    <a:lstStyle/>
                    <a:p>
                      <a:pPr algn="l">
                        <a:lnSpc>
                          <a:spcPts val="1679"/>
                        </a:lnSpc>
                        <a:defRPr/>
                      </a:pPr>
                      <a:r>
                        <a:rPr lang="en-US" sz="1200">
                          <a:solidFill>
                            <a:srgbClr val="000000"/>
                          </a:solidFill>
                          <a:latin typeface="Poppins Medium"/>
                        </a:rPr>
                        <a:t>pain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 pain, 2 = depressed, 3 = intermittent mild pain, 4 = intermittent severe</a:t>
                      </a:r>
                      <a:endParaRPr lang="en-US" sz="1100"/>
                    </a:p>
                    <a:p>
                      <a:pPr>
                        <a:lnSpc>
                          <a:spcPts val="1679"/>
                        </a:lnSpc>
                      </a:pPr>
                      <a:r>
                        <a:rPr lang="en-US" sz="1200">
                          <a:solidFill>
                            <a:srgbClr val="000000"/>
                          </a:solidFill>
                          <a:latin typeface="Poppins Medium"/>
                        </a:rPr>
                        <a:t>  pain, 5 = continuous severe pain</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8929">
                <a:tc>
                  <a:txBody>
                    <a:bodyPr anchor="t" rtlCol="false"/>
                    <a:lstStyle/>
                    <a:p>
                      <a:pPr algn="l">
                        <a:lnSpc>
                          <a:spcPts val="1679"/>
                        </a:lnSpc>
                        <a:defRPr/>
                      </a:pPr>
                      <a:r>
                        <a:rPr lang="en-US" sz="1200">
                          <a:solidFill>
                            <a:srgbClr val="000000"/>
                          </a:solidFill>
                          <a:latin typeface="Poppins Medium"/>
                        </a:rPr>
                        <a:t>abdominal distention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slight, 3 = moderate, 4 = severe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nasogastric tube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slight, 3 = significant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58694">
                <a:tc>
                  <a:txBody>
                    <a:bodyPr anchor="t" rtlCol="false"/>
                    <a:lstStyle/>
                    <a:p>
                      <a:pPr algn="l">
                        <a:lnSpc>
                          <a:spcPts val="1679"/>
                        </a:lnSpc>
                        <a:defRPr/>
                      </a:pPr>
                      <a:r>
                        <a:rPr lang="en-US" sz="1200">
                          <a:solidFill>
                            <a:srgbClr val="000000"/>
                          </a:solidFill>
                          <a:latin typeface="Poppins Medium"/>
                        </a:rPr>
                        <a:t>nasogastric_reflux</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Poppins Medium"/>
                        </a:rPr>
                        <a:t>1 = none, 2 = &gt; 1 liter, 3 = &lt; 1 liter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411102" y="847725"/>
            <a:ext cx="6196814" cy="908685"/>
          </a:xfrm>
          <a:prstGeom prst="rect">
            <a:avLst/>
          </a:prstGeom>
        </p:spPr>
        <p:txBody>
          <a:bodyPr anchor="t" rtlCol="false" tIns="0" lIns="0" bIns="0" rIns="0">
            <a:spAutoFit/>
          </a:bodyPr>
          <a:lstStyle/>
          <a:p>
            <a:pPr>
              <a:lnSpc>
                <a:spcPts val="7680"/>
              </a:lnSpc>
            </a:pPr>
            <a:r>
              <a:rPr lang="en-US" sz="4800">
                <a:solidFill>
                  <a:srgbClr val="333333"/>
                </a:solidFill>
                <a:latin typeface="Poppins Medium Bold"/>
              </a:rPr>
              <a:t>Data Preprocessing</a:t>
            </a:r>
          </a:p>
        </p:txBody>
      </p:sp>
      <p:sp>
        <p:nvSpPr>
          <p:cNvPr name="TextBox 6" id="6"/>
          <p:cNvSpPr txBox="true"/>
          <p:nvPr/>
        </p:nvSpPr>
        <p:spPr>
          <a:xfrm rot="0">
            <a:off x="1028700" y="847725"/>
            <a:ext cx="382402" cy="908685"/>
          </a:xfrm>
          <a:prstGeom prst="rect">
            <a:avLst/>
          </a:prstGeom>
        </p:spPr>
        <p:txBody>
          <a:bodyPr anchor="t" rtlCol="false" tIns="0" lIns="0" bIns="0" rIns="0">
            <a:spAutoFit/>
          </a:bodyPr>
          <a:lstStyle/>
          <a:p>
            <a:pPr>
              <a:lnSpc>
                <a:spcPts val="7680"/>
              </a:lnSpc>
            </a:pPr>
            <a:r>
              <a:rPr lang="en-US" sz="4800">
                <a:solidFill>
                  <a:srgbClr val="00C49A"/>
                </a:solidFill>
                <a:latin typeface="Poppins Medium Bold"/>
              </a:rPr>
              <a:t>|</a:t>
            </a:r>
          </a:p>
        </p:txBody>
      </p:sp>
      <p:sp>
        <p:nvSpPr>
          <p:cNvPr name="TextBox 7" id="7"/>
          <p:cNvSpPr txBox="true"/>
          <p:nvPr/>
        </p:nvSpPr>
        <p:spPr>
          <a:xfrm rot="0">
            <a:off x="1393140" y="2190750"/>
            <a:ext cx="16207313"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Data preparation is the crucial step of cleaning, transforming, and enriching raw data before it can be used for analysis or modeling. It involves identifying and correcting errors, inconsistencies, and missing values, as well as standardizing data formats and structures.</a:t>
            </a:r>
          </a:p>
        </p:txBody>
      </p:sp>
      <p:sp>
        <p:nvSpPr>
          <p:cNvPr name="TextBox 8" id="8"/>
          <p:cNvSpPr txBox="true"/>
          <p:nvPr/>
        </p:nvSpPr>
        <p:spPr>
          <a:xfrm rot="0">
            <a:off x="1411102" y="4485357"/>
            <a:ext cx="7750860" cy="267462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a:rPr>
              <a:t>In order to train our machine learning model effectively, we need to transform the categorical features in our dataset into numerical data, this process is called encoding. </a:t>
            </a:r>
          </a:p>
          <a:p>
            <a:pPr>
              <a:lnSpc>
                <a:spcPts val="432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DAF1KODTke0</dc:identifier>
  <dcterms:modified xsi:type="dcterms:W3CDTF">2011-08-01T06:04:30Z</dcterms:modified>
  <cp:revision>1</cp:revision>
  <dc:title>DM</dc:title>
</cp:coreProperties>
</file>